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6" r:id="rId5"/>
  </p:sldMasterIdLst>
  <p:notesMasterIdLst>
    <p:notesMasterId r:id="rId90"/>
  </p:notesMasterIdLst>
  <p:sldIdLst>
    <p:sldId id="351" r:id="rId6"/>
    <p:sldId id="353" r:id="rId7"/>
    <p:sldId id="258" r:id="rId8"/>
    <p:sldId id="319" r:id="rId9"/>
    <p:sldId id="317" r:id="rId10"/>
    <p:sldId id="318" r:id="rId11"/>
    <p:sldId id="280" r:id="rId12"/>
    <p:sldId id="281" r:id="rId13"/>
    <p:sldId id="282" r:id="rId14"/>
    <p:sldId id="283" r:id="rId15"/>
    <p:sldId id="284" r:id="rId16"/>
    <p:sldId id="288" r:id="rId17"/>
    <p:sldId id="289" r:id="rId18"/>
    <p:sldId id="287" r:id="rId19"/>
    <p:sldId id="308" r:id="rId20"/>
    <p:sldId id="290" r:id="rId21"/>
    <p:sldId id="291" r:id="rId22"/>
    <p:sldId id="292" r:id="rId23"/>
    <p:sldId id="312" r:id="rId24"/>
    <p:sldId id="313" r:id="rId25"/>
    <p:sldId id="293" r:id="rId26"/>
    <p:sldId id="294" r:id="rId27"/>
    <p:sldId id="295" r:id="rId28"/>
    <p:sldId id="296" r:id="rId29"/>
    <p:sldId id="302" r:id="rId30"/>
    <p:sldId id="304" r:id="rId31"/>
    <p:sldId id="310" r:id="rId32"/>
    <p:sldId id="256" r:id="rId33"/>
    <p:sldId id="321" r:id="rId34"/>
    <p:sldId id="257" r:id="rId35"/>
    <p:sldId id="354" r:id="rId36"/>
    <p:sldId id="355" r:id="rId37"/>
    <p:sldId id="356" r:id="rId38"/>
    <p:sldId id="357" r:id="rId39"/>
    <p:sldId id="259" r:id="rId40"/>
    <p:sldId id="260" r:id="rId41"/>
    <p:sldId id="297" r:id="rId42"/>
    <p:sldId id="261" r:id="rId43"/>
    <p:sldId id="262" r:id="rId44"/>
    <p:sldId id="263" r:id="rId45"/>
    <p:sldId id="265" r:id="rId46"/>
    <p:sldId id="268" r:id="rId47"/>
    <p:sldId id="358" r:id="rId48"/>
    <p:sldId id="269" r:id="rId49"/>
    <p:sldId id="270" r:id="rId50"/>
    <p:sldId id="271" r:id="rId51"/>
    <p:sldId id="359" r:id="rId52"/>
    <p:sldId id="278" r:id="rId53"/>
    <p:sldId id="279" r:id="rId54"/>
    <p:sldId id="360" r:id="rId55"/>
    <p:sldId id="361" r:id="rId56"/>
    <p:sldId id="362" r:id="rId57"/>
    <p:sldId id="363" r:id="rId58"/>
    <p:sldId id="285" r:id="rId59"/>
    <p:sldId id="286" r:id="rId60"/>
    <p:sldId id="364" r:id="rId61"/>
    <p:sldId id="365" r:id="rId62"/>
    <p:sldId id="366" r:id="rId63"/>
    <p:sldId id="367" r:id="rId64"/>
    <p:sldId id="368" r:id="rId65"/>
    <p:sldId id="322" r:id="rId66"/>
    <p:sldId id="298" r:id="rId67"/>
    <p:sldId id="369" r:id="rId68"/>
    <p:sldId id="370" r:id="rId69"/>
    <p:sldId id="371" r:id="rId70"/>
    <p:sldId id="372" r:id="rId71"/>
    <p:sldId id="373" r:id="rId72"/>
    <p:sldId id="315" r:id="rId73"/>
    <p:sldId id="316" r:id="rId74"/>
    <p:sldId id="374" r:id="rId75"/>
    <p:sldId id="375" r:id="rId76"/>
    <p:sldId id="376" r:id="rId77"/>
    <p:sldId id="277" r:id="rId78"/>
    <p:sldId id="320" r:id="rId79"/>
    <p:sldId id="299" r:id="rId80"/>
    <p:sldId id="301" r:id="rId81"/>
    <p:sldId id="309" r:id="rId82"/>
    <p:sldId id="300" r:id="rId83"/>
    <p:sldId id="305" r:id="rId84"/>
    <p:sldId id="314" r:id="rId85"/>
    <p:sldId id="377" r:id="rId86"/>
    <p:sldId id="306" r:id="rId87"/>
    <p:sldId id="307" r:id="rId88"/>
    <p:sldId id="311" r:id="rId8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935"/>
    <a:srgbClr val="555555"/>
    <a:srgbClr val="FDCF05"/>
    <a:srgbClr val="124B95"/>
    <a:srgbClr val="ED342A"/>
    <a:srgbClr val="3F8F3D"/>
    <a:srgbClr val="000000"/>
    <a:srgbClr val="F8E8EA"/>
    <a:srgbClr val="FFFAE6"/>
    <a:srgbClr val="E7E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757" autoAdjust="0"/>
    <p:restoredTop sz="80552" autoAdjust="0"/>
  </p:normalViewPr>
  <p:slideViewPr>
    <p:cSldViewPr snapToGrid="0">
      <p:cViewPr varScale="1">
        <p:scale>
          <a:sx n="66" d="100"/>
          <a:sy n="66" d="100"/>
        </p:scale>
        <p:origin x="360"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884613" y="0"/>
            <a:ext cx="2971800" cy="466435"/>
          </a:xfrm>
          <a:prstGeom prst="rect">
            <a:avLst/>
          </a:prstGeom>
        </p:spPr>
        <p:txBody>
          <a:bodyPr vert="horz" lIns="92757" tIns="46378" rIns="92757" bIns="46378" rtlCol="0"/>
          <a:lstStyle>
            <a:lvl1pPr algn="r">
              <a:defRPr sz="1200"/>
            </a:lvl1pPr>
          </a:lstStyle>
          <a:p>
            <a:fld id="{02FE06AC-E2E2-9741-B53C-FB72C0C35B76}" type="datetimeFigureOut">
              <a:rPr lang="en-US" smtClean="0"/>
              <a:t>6/15/2023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4"/>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4"/>
          </a:xfrm>
          <a:prstGeom prst="rect">
            <a:avLst/>
          </a:prstGeom>
        </p:spPr>
        <p:txBody>
          <a:bodyPr vert="horz" lIns="92757" tIns="46378" rIns="92757" bIns="46378" rtlCol="0" anchor="b"/>
          <a:lstStyle>
            <a:lvl1pPr algn="r">
              <a:defRPr sz="1200"/>
            </a:lvl1pPr>
          </a:lstStyle>
          <a:p>
            <a:fld id="{16FC4035-BAD2-6344-B512-615F2349E7A5}" type="slidenum">
              <a:rPr lang="en-US" smtClean="0"/>
              <a:t>‹#›</a:t>
            </a:fld>
            <a:endParaRPr lang="en-US"/>
          </a:p>
        </p:txBody>
      </p:sp>
    </p:spTree>
    <p:extLst>
      <p:ext uri="{BB962C8B-B14F-4D97-AF65-F5344CB8AC3E}">
        <p14:creationId xmlns:p14="http://schemas.microsoft.com/office/powerpoint/2010/main" val="3978441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FC4035-BAD2-6344-B512-615F2349E7A5}" type="slidenum">
              <a:rPr lang="en-US" smtClean="0"/>
              <a:t>3</a:t>
            </a:fld>
            <a:endParaRPr lang="en-US"/>
          </a:p>
        </p:txBody>
      </p:sp>
    </p:spTree>
    <p:extLst>
      <p:ext uri="{BB962C8B-B14F-4D97-AF65-F5344CB8AC3E}">
        <p14:creationId xmlns:p14="http://schemas.microsoft.com/office/powerpoint/2010/main" val="243911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a:t>
            </a:r>
            <a:r>
              <a:rPr lang="en-US" baseline="0" dirty="0"/>
              <a:t> Flag questions are mandatory in any back exam.</a:t>
            </a:r>
          </a:p>
          <a:p>
            <a:r>
              <a:rPr lang="en-US" baseline="0" dirty="0"/>
              <a:t>You often know your patients’ medical history of cancer, steroid use, drug use, recent infection or they tell you back pain started after a fall.</a:t>
            </a:r>
          </a:p>
          <a:p>
            <a:r>
              <a:rPr lang="en-US" baseline="0" dirty="0"/>
              <a:t>Neurologic</a:t>
            </a:r>
          </a:p>
          <a:p>
            <a:r>
              <a:rPr lang="en-US" baseline="0" dirty="0"/>
              <a:t>Infection: recent surgery, IV drug use, fever, HIV, weight loss</a:t>
            </a:r>
          </a:p>
          <a:p>
            <a:r>
              <a:rPr lang="en-US" baseline="0" dirty="0"/>
              <a:t>Fracture: recent trauma, female, age &gt; 50, steroid or IV drug history</a:t>
            </a:r>
          </a:p>
          <a:p>
            <a:r>
              <a:rPr lang="en-US" baseline="0" dirty="0" err="1"/>
              <a:t>Tumour</a:t>
            </a:r>
            <a:r>
              <a:rPr lang="en-US" baseline="0" dirty="0"/>
              <a:t>: </a:t>
            </a:r>
            <a:r>
              <a:rPr lang="en-US" baseline="0" dirty="0" err="1"/>
              <a:t>Hx</a:t>
            </a:r>
            <a:r>
              <a:rPr lang="en-US" baseline="0" dirty="0"/>
              <a:t> of Cancer, night pain, weight loss, severe fatigue</a:t>
            </a:r>
          </a:p>
          <a:p>
            <a:r>
              <a:rPr lang="en-US" baseline="0" dirty="0"/>
              <a:t>Inflammation: age &lt;45, &gt; 3 months of LBP, morning pain/ stiffness &gt;30 min</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13</a:t>
            </a:fld>
            <a:endParaRPr lang="en-US"/>
          </a:p>
        </p:txBody>
      </p:sp>
    </p:spTree>
    <p:extLst>
      <p:ext uri="{BB962C8B-B14F-4D97-AF65-F5344CB8AC3E}">
        <p14:creationId xmlns:p14="http://schemas.microsoft.com/office/powerpoint/2010/main" val="187570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noted</a:t>
            </a:r>
            <a:r>
              <a:rPr lang="en-US" baseline="0" dirty="0"/>
              <a:t> on initial assessment, t</a:t>
            </a:r>
            <a:r>
              <a:rPr lang="en-US" dirty="0"/>
              <a:t>his may be part</a:t>
            </a:r>
            <a:r>
              <a:rPr lang="en-US" baseline="0" dirty="0"/>
              <a:t> of follow up visit after a period of conservative management to see if this will improve.</a:t>
            </a:r>
            <a:endParaRPr lang="en-US" dirty="0"/>
          </a:p>
        </p:txBody>
      </p:sp>
      <p:sp>
        <p:nvSpPr>
          <p:cNvPr id="4" name="Slide Number Placeholder 3"/>
          <p:cNvSpPr>
            <a:spLocks noGrp="1"/>
          </p:cNvSpPr>
          <p:nvPr>
            <p:ph type="sldNum" sz="quarter" idx="10"/>
          </p:nvPr>
        </p:nvSpPr>
        <p:spPr/>
        <p:txBody>
          <a:bodyPr/>
          <a:lstStyle/>
          <a:p>
            <a:fld id="{16FC4035-BAD2-6344-B512-615F2349E7A5}" type="slidenum">
              <a:rPr lang="en-US" smtClean="0"/>
              <a:t>14</a:t>
            </a:fld>
            <a:endParaRPr lang="en-US"/>
          </a:p>
        </p:txBody>
      </p:sp>
    </p:spTree>
    <p:extLst>
      <p:ext uri="{BB962C8B-B14F-4D97-AF65-F5344CB8AC3E}">
        <p14:creationId xmlns:p14="http://schemas.microsoft.com/office/powerpoint/2010/main" val="203834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a:t>
            </a:r>
            <a:r>
              <a:rPr lang="en-US" baseline="0" dirty="0"/>
              <a:t> are not in the CORE Back Tool but they are in the Saskatchewan Spine Pathway and RAC pathway.</a:t>
            </a:r>
          </a:p>
          <a:p>
            <a:r>
              <a:rPr lang="en-US" baseline="0" dirty="0"/>
              <a:t>If previous episode and responded to certain conservative measures, helps with reassurance and education, referrals to other clinicians, etc.</a:t>
            </a:r>
            <a:endParaRPr lang="en-CA" dirty="0"/>
          </a:p>
        </p:txBody>
      </p:sp>
      <p:sp>
        <p:nvSpPr>
          <p:cNvPr id="4" name="Slide Number Placeholder 3"/>
          <p:cNvSpPr>
            <a:spLocks noGrp="1"/>
          </p:cNvSpPr>
          <p:nvPr>
            <p:ph type="sldNum" sz="quarter" idx="10"/>
          </p:nvPr>
        </p:nvSpPr>
        <p:spPr/>
        <p:txBody>
          <a:bodyPr/>
          <a:lstStyle/>
          <a:p>
            <a:fld id="{16FC4035-BAD2-6344-B512-615F2349E7A5}" type="slidenum">
              <a:rPr lang="en-US" smtClean="0"/>
              <a:t>15</a:t>
            </a:fld>
            <a:endParaRPr lang="en-US"/>
          </a:p>
        </p:txBody>
      </p:sp>
    </p:spTree>
    <p:extLst>
      <p:ext uri="{BB962C8B-B14F-4D97-AF65-F5344CB8AC3E}">
        <p14:creationId xmlns:p14="http://schemas.microsoft.com/office/powerpoint/2010/main" val="289708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r>
              <a:rPr lang="en-US" sz="1600" dirty="0"/>
              <a:t>The clinical exam purpose is to confirm your history. History takes precedence.</a:t>
            </a:r>
          </a:p>
          <a:p>
            <a:r>
              <a:rPr lang="en-US" dirty="0"/>
              <a:t>The majority of</a:t>
            </a:r>
            <a:r>
              <a:rPr lang="en-US" baseline="0" dirty="0"/>
              <a:t> nerve root issues are L5-S1 (</a:t>
            </a:r>
            <a:r>
              <a:rPr lang="en-US" baseline="0" dirty="0">
                <a:solidFill>
                  <a:srgbClr val="FF0000"/>
                </a:solidFill>
              </a:rPr>
              <a:t>80</a:t>
            </a:r>
            <a:r>
              <a:rPr lang="en-US" baseline="0" dirty="0"/>
              <a:t>%) L5 hip abductors, S1 glute max. L4 (8%)</a:t>
            </a:r>
          </a:p>
          <a:p>
            <a:r>
              <a:rPr lang="en-US" baseline="0" dirty="0"/>
              <a:t>You to do neurological motor test for each nerve root….key muscle or DTR</a:t>
            </a:r>
          </a:p>
          <a:p>
            <a:r>
              <a:rPr lang="en-US" baseline="0" dirty="0"/>
              <a:t>You need to do a nerve </a:t>
            </a:r>
            <a:r>
              <a:rPr lang="en-US" baseline="0" dirty="0" err="1"/>
              <a:t>irritative</a:t>
            </a:r>
            <a:r>
              <a:rPr lang="en-US" baseline="0" dirty="0"/>
              <a:t> test-SLR</a:t>
            </a:r>
          </a:p>
          <a:p>
            <a:r>
              <a:rPr lang="en-US" baseline="0" dirty="0"/>
              <a:t>You need to do a upper motor neuron test-Babinski</a:t>
            </a:r>
          </a:p>
          <a:p>
            <a:r>
              <a:rPr lang="en-US" baseline="0" dirty="0"/>
              <a:t>You need to do saddle sensation test</a:t>
            </a:r>
          </a:p>
          <a:p>
            <a:endParaRPr lang="en-US" baseline="0" dirty="0"/>
          </a:p>
          <a:p>
            <a:r>
              <a:rPr lang="en-US" baseline="0" dirty="0"/>
              <a:t>If specific nerve root suspected do 2 nerve conduction tests (ex L5 do great toe and hip abduction) to confirm or rule out.</a:t>
            </a:r>
          </a:p>
          <a:p>
            <a:r>
              <a:rPr lang="en-US" baseline="0" dirty="0"/>
              <a:t>If back dominant do full test, but one for each.</a:t>
            </a:r>
          </a:p>
          <a:p>
            <a:endParaRPr lang="en-US" baseline="0" dirty="0"/>
          </a:p>
          <a:p>
            <a:r>
              <a:rPr lang="en-US" baseline="0" dirty="0"/>
              <a:t>Look at rhythm of movement (flex and </a:t>
            </a:r>
            <a:r>
              <a:rPr lang="en-US" baseline="0" dirty="0" err="1"/>
              <a:t>ext</a:t>
            </a:r>
            <a:r>
              <a:rPr lang="en-US" baseline="0" dirty="0"/>
              <a:t>): reproduction of typical pain. Hands low on buttock during extension.</a:t>
            </a:r>
          </a:p>
          <a:p>
            <a:r>
              <a:rPr lang="en-US" baseline="0" dirty="0"/>
              <a:t>For L4 we perform patellar reflex – </a:t>
            </a:r>
            <a:r>
              <a:rPr lang="en-US" baseline="0" dirty="0" err="1"/>
              <a:t>Jendrassik</a:t>
            </a:r>
            <a:r>
              <a:rPr lang="en-US" baseline="0" dirty="0"/>
              <a:t> </a:t>
            </a:r>
            <a:r>
              <a:rPr lang="en-US" baseline="0" dirty="0" err="1"/>
              <a:t>manouever</a:t>
            </a:r>
            <a:endParaRPr lang="en-US" baseline="0" dirty="0"/>
          </a:p>
          <a:p>
            <a:r>
              <a:rPr lang="en-US" baseline="0" dirty="0"/>
              <a:t>Plantar response: down going negative (toes curl down). Abnormal toes flare up.</a:t>
            </a:r>
          </a:p>
          <a:p>
            <a:r>
              <a:rPr lang="en-US" baseline="0" dirty="0"/>
              <a:t>SLR is passive test, flex opposite hip and knee. Positive is reproduction of pts typical leg symptoms at ANY degree of elevation.</a:t>
            </a:r>
          </a:p>
          <a:p>
            <a:r>
              <a:rPr lang="en-US" baseline="0" dirty="0"/>
              <a:t>Midline sensation of upper buttock</a:t>
            </a:r>
          </a:p>
        </p:txBody>
      </p:sp>
      <p:sp>
        <p:nvSpPr>
          <p:cNvPr id="4" name="Slide Number Placeholder 3"/>
          <p:cNvSpPr>
            <a:spLocks noGrp="1"/>
          </p:cNvSpPr>
          <p:nvPr>
            <p:ph type="sldNum" sz="quarter" idx="10"/>
          </p:nvPr>
        </p:nvSpPr>
        <p:spPr/>
        <p:txBody>
          <a:bodyPr/>
          <a:lstStyle/>
          <a:p>
            <a:fld id="{EC9114C9-8738-41BF-83F8-A8978B8D3606}" type="slidenum">
              <a:rPr lang="en-US" smtClean="0"/>
              <a:t>16</a:t>
            </a:fld>
            <a:endParaRPr lang="en-US"/>
          </a:p>
        </p:txBody>
      </p:sp>
    </p:spTree>
    <p:extLst>
      <p:ext uri="{BB962C8B-B14F-4D97-AF65-F5344CB8AC3E}">
        <p14:creationId xmlns:p14="http://schemas.microsoft.com/office/powerpoint/2010/main" val="2080335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will be</a:t>
            </a:r>
            <a:r>
              <a:rPr lang="en-US" baseline="0" dirty="0"/>
              <a:t> Pattern 1 &amp; pattern 4</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17</a:t>
            </a:fld>
            <a:endParaRPr lang="en-US"/>
          </a:p>
        </p:txBody>
      </p:sp>
    </p:spTree>
    <p:extLst>
      <p:ext uri="{BB962C8B-B14F-4D97-AF65-F5344CB8AC3E}">
        <p14:creationId xmlns:p14="http://schemas.microsoft.com/office/powerpoint/2010/main" val="236855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pain includes:</a:t>
            </a:r>
            <a:r>
              <a:rPr lang="en-US" baseline="0" dirty="0"/>
              <a:t> low back, buttock to gluteal fold, greater trochanter and groin.</a:t>
            </a:r>
          </a:p>
          <a:p>
            <a:r>
              <a:rPr lang="en-US" baseline="0" dirty="0"/>
              <a:t>Recheck with patient in 2-4 weeks</a:t>
            </a:r>
          </a:p>
          <a:p>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18</a:t>
            </a:fld>
            <a:endParaRPr lang="en-US"/>
          </a:p>
        </p:txBody>
      </p:sp>
    </p:spTree>
    <p:extLst>
      <p:ext uri="{BB962C8B-B14F-4D97-AF65-F5344CB8AC3E}">
        <p14:creationId xmlns:p14="http://schemas.microsoft.com/office/powerpoint/2010/main" val="12080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FC4035-BAD2-6344-B512-615F2349E7A5}" type="slidenum">
              <a:rPr lang="en-US" smtClean="0"/>
              <a:t>19</a:t>
            </a:fld>
            <a:endParaRPr lang="en-US"/>
          </a:p>
        </p:txBody>
      </p:sp>
    </p:spTree>
    <p:extLst>
      <p:ext uri="{BB962C8B-B14F-4D97-AF65-F5344CB8AC3E}">
        <p14:creationId xmlns:p14="http://schemas.microsoft.com/office/powerpoint/2010/main" val="3695820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FC4035-BAD2-6344-B512-615F2349E7A5}" type="slidenum">
              <a:rPr lang="en-US" smtClean="0"/>
              <a:t>20</a:t>
            </a:fld>
            <a:endParaRPr lang="en-US"/>
          </a:p>
        </p:txBody>
      </p:sp>
    </p:spTree>
    <p:extLst>
      <p:ext uri="{BB962C8B-B14F-4D97-AF65-F5344CB8AC3E}">
        <p14:creationId xmlns:p14="http://schemas.microsoft.com/office/powerpoint/2010/main" val="393456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3% , generally easier</a:t>
            </a:r>
            <a:r>
              <a:rPr lang="en-US" baseline="0" dirty="0"/>
              <a:t> to treat.</a:t>
            </a:r>
          </a:p>
          <a:p>
            <a:r>
              <a:rPr lang="en-US" baseline="0" dirty="0"/>
              <a:t>Responds quickly to correct positioning, exercise, etc.</a:t>
            </a:r>
          </a:p>
          <a:p>
            <a:r>
              <a:rPr lang="en-US" baseline="0" dirty="0"/>
              <a:t>Recheck in 2-4 weeks</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21</a:t>
            </a:fld>
            <a:endParaRPr lang="en-US"/>
          </a:p>
        </p:txBody>
      </p:sp>
    </p:spTree>
    <p:extLst>
      <p:ext uri="{BB962C8B-B14F-4D97-AF65-F5344CB8AC3E}">
        <p14:creationId xmlns:p14="http://schemas.microsoft.com/office/powerpoint/2010/main" val="2416047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such thing as intermittent sciatica. It is a chemical response. It may get better and worse</a:t>
            </a:r>
            <a:r>
              <a:rPr lang="en-US" baseline="0" dirty="0"/>
              <a:t> but does not disappear.</a:t>
            </a:r>
          </a:p>
          <a:p>
            <a:r>
              <a:rPr lang="en-US" baseline="0" dirty="0"/>
              <a:t>Centralization and </a:t>
            </a:r>
            <a:r>
              <a:rPr lang="en-US" baseline="0" dirty="0" err="1"/>
              <a:t>peripheralization</a:t>
            </a:r>
            <a:r>
              <a:rPr lang="en-US" baseline="0" dirty="0"/>
              <a:t>. Once centralized switch to pattern one.</a:t>
            </a:r>
          </a:p>
          <a:p>
            <a:r>
              <a:rPr lang="en-US" baseline="0" dirty="0"/>
              <a:t>Activity as tolerated, not complete rest</a:t>
            </a:r>
          </a:p>
          <a:p>
            <a:r>
              <a:rPr lang="en-US" baseline="0" dirty="0"/>
              <a:t>May take four months for pain to begin to resolve, with proper treatment.  </a:t>
            </a:r>
          </a:p>
          <a:p>
            <a:r>
              <a:rPr lang="en-US" baseline="0" dirty="0"/>
              <a:t>When becomes intermittent and back pain dominant may change to pattern 1.</a:t>
            </a:r>
          </a:p>
          <a:p>
            <a:r>
              <a:rPr lang="en-US" baseline="0" dirty="0"/>
              <a:t>Recheck with patient in 2 weeks.</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22</a:t>
            </a:fld>
            <a:endParaRPr lang="en-US"/>
          </a:p>
        </p:txBody>
      </p:sp>
    </p:spTree>
    <p:extLst>
      <p:ext uri="{BB962C8B-B14F-4D97-AF65-F5344CB8AC3E}">
        <p14:creationId xmlns:p14="http://schemas.microsoft.com/office/powerpoint/2010/main" val="53852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Recognize</a:t>
            </a:r>
            <a:r>
              <a:rPr lang="en-US" baseline="0" dirty="0"/>
              <a:t> the impact on Health Care system.  From work time loss, to management of LBP within primary care, to limited resources and long wait time for conservative management.</a:t>
            </a:r>
          </a:p>
          <a:p>
            <a:endParaRPr lang="en-US" dirty="0"/>
          </a:p>
          <a:p>
            <a:r>
              <a:rPr lang="en-US" dirty="0"/>
              <a:t>No identifiable </a:t>
            </a:r>
            <a:r>
              <a:rPr lang="en-US" dirty="0" err="1"/>
              <a:t>pathoanatomical</a:t>
            </a:r>
            <a:r>
              <a:rPr lang="en-US" dirty="0"/>
              <a:t> source</a:t>
            </a:r>
            <a:r>
              <a:rPr lang="en-US" baseline="0" dirty="0"/>
              <a:t> to explain their pain in 80 % of LBP. </a:t>
            </a:r>
            <a:r>
              <a:rPr lang="en-US" dirty="0"/>
              <a:t>5-8% radiculopathy ;</a:t>
            </a:r>
            <a:r>
              <a:rPr lang="en-US" baseline="0" dirty="0"/>
              <a:t> </a:t>
            </a:r>
            <a:r>
              <a:rPr lang="en-US" dirty="0"/>
              <a:t>9-11% neurogenic claudication; “syndromes</a:t>
            </a:r>
            <a:endParaRPr lang="en-US" baseline="0" dirty="0"/>
          </a:p>
          <a:p>
            <a:r>
              <a:rPr lang="en-US" baseline="0" dirty="0"/>
              <a:t>What is Mechanical LBP? Structures in the spine produce pain when it is loaded or moved, and pain is reduced with certain movements or positions.</a:t>
            </a:r>
          </a:p>
          <a:p>
            <a:endParaRPr lang="en-US" dirty="0"/>
          </a:p>
          <a:p>
            <a:r>
              <a:rPr lang="en-US" dirty="0"/>
              <a:t>Metastasis 1%</a:t>
            </a:r>
          </a:p>
          <a:p>
            <a:r>
              <a:rPr lang="en-US" dirty="0"/>
              <a:t>Spinal infection 1%</a:t>
            </a:r>
          </a:p>
          <a:p>
            <a:r>
              <a:rPr lang="en-US" dirty="0"/>
              <a:t>Compression fracture 1-4%</a:t>
            </a:r>
          </a:p>
          <a:p>
            <a:r>
              <a:rPr lang="en-US" dirty="0"/>
              <a:t>Cauda </a:t>
            </a:r>
            <a:r>
              <a:rPr lang="en-US" dirty="0" err="1"/>
              <a:t>Equina</a:t>
            </a:r>
            <a:r>
              <a:rPr lang="en-US" dirty="0"/>
              <a:t> 0.5%</a:t>
            </a:r>
          </a:p>
          <a:p>
            <a:r>
              <a:rPr lang="en-US" dirty="0"/>
              <a:t>Recognize</a:t>
            </a:r>
            <a:r>
              <a:rPr lang="en-US" baseline="0" dirty="0"/>
              <a:t> the impact on Health Care system.  From work time loss, to management of LBP within primary care, to limited resources and long wait time for conservative management.</a:t>
            </a:r>
          </a:p>
          <a:p>
            <a:endParaRPr lang="en-US" dirty="0"/>
          </a:p>
          <a:p>
            <a:r>
              <a:rPr lang="en-US" dirty="0" err="1"/>
              <a:t>Brinjiki</a:t>
            </a:r>
            <a:r>
              <a:rPr lang="en-US" dirty="0"/>
              <a:t> et</a:t>
            </a:r>
            <a:r>
              <a:rPr lang="en-US" baseline="0" dirty="0"/>
              <a:t> all did CT’s and MRI’s </a:t>
            </a:r>
            <a:r>
              <a:rPr lang="en-US" baseline="0"/>
              <a:t>on </a:t>
            </a:r>
            <a:r>
              <a:rPr lang="en-US"/>
              <a:t>Asymptomatic </a:t>
            </a:r>
            <a:r>
              <a:rPr lang="en-US" dirty="0"/>
              <a:t>people-</a:t>
            </a:r>
            <a:r>
              <a:rPr lang="en-US" baseline="0" dirty="0"/>
              <a:t> CT and MRI </a:t>
            </a:r>
            <a:r>
              <a:rPr lang="en-US" dirty="0"/>
              <a:t>DDD: 37% in 20 </a:t>
            </a:r>
            <a:r>
              <a:rPr lang="en-US" dirty="0" err="1"/>
              <a:t>yo</a:t>
            </a:r>
            <a:r>
              <a:rPr lang="en-US" dirty="0"/>
              <a:t>,</a:t>
            </a:r>
            <a:r>
              <a:rPr lang="en-US" baseline="0" dirty="0"/>
              <a:t> 96 % of 80 </a:t>
            </a:r>
            <a:r>
              <a:rPr lang="en-US" baseline="0" dirty="0" err="1"/>
              <a:t>yo</a:t>
            </a:r>
            <a:r>
              <a:rPr lang="en-US" baseline="0" dirty="0"/>
              <a:t>; Disc bulge 30% in 20 </a:t>
            </a:r>
            <a:r>
              <a:rPr lang="en-US" baseline="0" dirty="0" err="1"/>
              <a:t>yo</a:t>
            </a:r>
            <a:r>
              <a:rPr lang="en-US" baseline="0" dirty="0"/>
              <a:t>, 84% of 80 </a:t>
            </a:r>
            <a:r>
              <a:rPr lang="en-US" baseline="0" dirty="0" err="1"/>
              <a:t>yo</a:t>
            </a:r>
            <a:r>
              <a:rPr lang="en-US" baseline="0" dirty="0"/>
              <a:t>.</a:t>
            </a:r>
          </a:p>
          <a:p>
            <a:r>
              <a:rPr lang="en-US" baseline="0" dirty="0"/>
              <a:t>Treatment guided by clinical findings not diagnostic imaging findings.  DI only relevant when correlates to symptoms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5</a:t>
            </a:fld>
            <a:endParaRPr lang="en-US"/>
          </a:p>
        </p:txBody>
      </p:sp>
    </p:spTree>
    <p:extLst>
      <p:ext uri="{BB962C8B-B14F-4D97-AF65-F5344CB8AC3E}">
        <p14:creationId xmlns:p14="http://schemas.microsoft.com/office/powerpoint/2010/main" val="2489985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Neurogenic Claudication vs vascular</a:t>
            </a:r>
          </a:p>
          <a:p>
            <a:r>
              <a:rPr lang="en-US" dirty="0"/>
              <a:t>Response</a:t>
            </a:r>
            <a:r>
              <a:rPr lang="en-US" baseline="0" dirty="0"/>
              <a:t> to rest</a:t>
            </a:r>
          </a:p>
          <a:p>
            <a:r>
              <a:rPr lang="en-US" baseline="0" dirty="0"/>
              <a:t>Build strength is long term</a:t>
            </a:r>
          </a:p>
          <a:p>
            <a:r>
              <a:rPr lang="en-US" baseline="0" dirty="0"/>
              <a:t>Recheck </a:t>
            </a:r>
            <a:r>
              <a:rPr lang="en-US" baseline="0"/>
              <a:t>with patient in 6-12 weeks</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23</a:t>
            </a:fld>
            <a:endParaRPr lang="en-US"/>
          </a:p>
        </p:txBody>
      </p:sp>
    </p:spTree>
    <p:extLst>
      <p:ext uri="{BB962C8B-B14F-4D97-AF65-F5344CB8AC3E}">
        <p14:creationId xmlns:p14="http://schemas.microsoft.com/office/powerpoint/2010/main" val="2903697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3/5 100% accuracy</a:t>
            </a:r>
          </a:p>
          <a:p>
            <a:endParaRPr lang="en-US" dirty="0"/>
          </a:p>
          <a:p>
            <a:r>
              <a:rPr lang="en-US" dirty="0"/>
              <a:t>3/5</a:t>
            </a:r>
            <a:r>
              <a:rPr lang="en-US" baseline="0" dirty="0"/>
              <a:t> 80%</a:t>
            </a:r>
          </a:p>
          <a:p>
            <a:r>
              <a:rPr lang="en-US" baseline="0" dirty="0"/>
              <a:t>Will not fit into pattern, have yellow flags, likely pain disorder  This is an entire other lecture.</a:t>
            </a:r>
          </a:p>
          <a:p>
            <a:endParaRPr lang="en-US" baseline="0" dirty="0"/>
          </a:p>
          <a:p>
            <a:r>
              <a:rPr lang="en-US" baseline="0" dirty="0"/>
              <a:t>Start looking at other options</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24</a:t>
            </a:fld>
            <a:endParaRPr lang="en-US"/>
          </a:p>
        </p:txBody>
      </p:sp>
    </p:spTree>
    <p:extLst>
      <p:ext uri="{BB962C8B-B14F-4D97-AF65-F5344CB8AC3E}">
        <p14:creationId xmlns:p14="http://schemas.microsoft.com/office/powerpoint/2010/main" val="4284414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listened to their story, You’ve examined them thoroughly- you</a:t>
            </a:r>
            <a:r>
              <a:rPr lang="en-US" baseline="0" dirty="0"/>
              <a:t> will have greater buy in. This study showed that the same education from a GP had great results in reducing short term and long term pain and disability.</a:t>
            </a:r>
            <a:endParaRPr lang="en-US" dirty="0"/>
          </a:p>
          <a:p>
            <a:r>
              <a:rPr lang="en-US" dirty="0"/>
              <a:t>Ref: Guidelines</a:t>
            </a:r>
            <a:r>
              <a:rPr lang="en-US" baseline="0" dirty="0"/>
              <a:t> for the Evidence Informed Primary Care Management of Low Back Pain 2</a:t>
            </a:r>
            <a:r>
              <a:rPr lang="en-US" baseline="30000" dirty="0"/>
              <a:t>nd</a:t>
            </a:r>
            <a:r>
              <a:rPr lang="en-US" baseline="0" dirty="0"/>
              <a:t> Edition </a:t>
            </a:r>
          </a:p>
          <a:p>
            <a:r>
              <a:rPr lang="en-US" baseline="0" dirty="0"/>
              <a:t>Key points</a:t>
            </a:r>
          </a:p>
          <a:p>
            <a:r>
              <a:rPr lang="en-US" baseline="0" dirty="0"/>
              <a:t>Patient education – reassurance, nearly always benign, resolves within 1-6/52, back education booklet</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25</a:t>
            </a:fld>
            <a:endParaRPr lang="en-US"/>
          </a:p>
        </p:txBody>
      </p:sp>
    </p:spTree>
    <p:extLst>
      <p:ext uri="{BB962C8B-B14F-4D97-AF65-F5344CB8AC3E}">
        <p14:creationId xmlns:p14="http://schemas.microsoft.com/office/powerpoint/2010/main" val="4004036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r>
              <a:rPr lang="en-US" dirty="0"/>
              <a:t>Active</a:t>
            </a:r>
            <a:r>
              <a:rPr lang="en-US" baseline="0" dirty="0"/>
              <a:t> Lifestyle - </a:t>
            </a:r>
            <a:r>
              <a:rPr lang="en-US" dirty="0" err="1"/>
              <a:t>Participaction</a:t>
            </a:r>
            <a:r>
              <a:rPr lang="en-US" dirty="0"/>
              <a:t> Canada/</a:t>
            </a:r>
            <a:r>
              <a:rPr lang="en-US" baseline="0" dirty="0"/>
              <a:t> Movement Guidelines</a:t>
            </a:r>
          </a:p>
          <a:p>
            <a:r>
              <a:rPr lang="en-US" dirty="0"/>
              <a:t>Stress Management – Bridge</a:t>
            </a:r>
            <a:r>
              <a:rPr lang="en-US" baseline="0" dirty="0"/>
              <a:t> the </a:t>
            </a:r>
            <a:r>
              <a:rPr lang="en-US" baseline="0" dirty="0" err="1"/>
              <a:t>Gapp</a:t>
            </a:r>
            <a:r>
              <a:rPr lang="en-US" baseline="0" dirty="0"/>
              <a:t> resources; referral to Mental Health Services </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26</a:t>
            </a:fld>
            <a:endParaRPr lang="en-US"/>
          </a:p>
        </p:txBody>
      </p:sp>
    </p:spTree>
    <p:extLst>
      <p:ext uri="{BB962C8B-B14F-4D97-AF65-F5344CB8AC3E}">
        <p14:creationId xmlns:p14="http://schemas.microsoft.com/office/powerpoint/2010/main" val="88991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FC4035-BAD2-6344-B512-615F2349E7A5}" type="slidenum">
              <a:rPr lang="en-US" smtClean="0"/>
              <a:t>27</a:t>
            </a:fld>
            <a:endParaRPr lang="en-US"/>
          </a:p>
        </p:txBody>
      </p:sp>
    </p:spTree>
    <p:extLst>
      <p:ext uri="{BB962C8B-B14F-4D97-AF65-F5344CB8AC3E}">
        <p14:creationId xmlns:p14="http://schemas.microsoft.com/office/powerpoint/2010/main" val="1004794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a:extLst>
              <a:ext uri="{FF2B5EF4-FFF2-40B4-BE49-F238E27FC236}">
                <a16:creationId xmlns:a16="http://schemas.microsoft.com/office/drawing/2014/main" id="{95B833EE-330F-9E95-C7C8-7BE0BAD3E1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E1F5E-A4B8-4F36-AD86-68EF96B9A13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9" name="Rectangle 2">
            <a:extLst>
              <a:ext uri="{FF2B5EF4-FFF2-40B4-BE49-F238E27FC236}">
                <a16:creationId xmlns:a16="http://schemas.microsoft.com/office/drawing/2014/main" id="{A71430E7-8863-A59D-D14B-2F17F7CB03E9}"/>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EEE84D64-6A84-B780-AA8F-5EBA7453D4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CA"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hope is that you would feel comfortable in beginning the initial</a:t>
            </a:r>
            <a:r>
              <a:rPr lang="en-US" baseline="0" dirty="0"/>
              <a:t> management. For those who you feel are not responding or that need a little more AND they meet the above criteria then refer to PT</a:t>
            </a:r>
          </a:p>
          <a:p>
            <a:r>
              <a:rPr lang="en-US" dirty="0"/>
              <a:t>10% of patients who are referred</a:t>
            </a:r>
            <a:r>
              <a:rPr lang="en-US" baseline="0" dirty="0"/>
              <a:t> to a spinal surgeon need surgery</a:t>
            </a:r>
          </a:p>
          <a:p>
            <a:r>
              <a:rPr lang="en-US" baseline="0" dirty="0"/>
              <a:t>Criteria for referral for outpatient PT city hospital -? Check with Tracy</a:t>
            </a:r>
          </a:p>
          <a:p>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75</a:t>
            </a:fld>
            <a:endParaRPr lang="en-US"/>
          </a:p>
        </p:txBody>
      </p:sp>
    </p:spTree>
    <p:extLst>
      <p:ext uri="{BB962C8B-B14F-4D97-AF65-F5344CB8AC3E}">
        <p14:creationId xmlns:p14="http://schemas.microsoft.com/office/powerpoint/2010/main" val="2388766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FC4035-BAD2-6344-B512-615F2349E7A5}" type="slidenum">
              <a:rPr lang="en-US" smtClean="0"/>
              <a:t>76</a:t>
            </a:fld>
            <a:endParaRPr lang="en-US"/>
          </a:p>
        </p:txBody>
      </p:sp>
    </p:spTree>
    <p:extLst>
      <p:ext uri="{BB962C8B-B14F-4D97-AF65-F5344CB8AC3E}">
        <p14:creationId xmlns:p14="http://schemas.microsoft.com/office/powerpoint/2010/main" val="617927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to refer to PT</a:t>
            </a:r>
            <a:r>
              <a:rPr lang="en-US" sz="1200" baseline="0" dirty="0"/>
              <a:t> </a:t>
            </a:r>
            <a:r>
              <a:rPr lang="en-US" sz="1200" baseline="0" dirty="0" err="1"/>
              <a:t>etc</a:t>
            </a:r>
            <a:endParaRPr lang="en-US" sz="1200" baseline="0" dirty="0"/>
          </a:p>
          <a:p>
            <a:r>
              <a:rPr lang="en-US" sz="1200" baseline="0" dirty="0"/>
              <a:t>If improving and doing well, may not require referral</a:t>
            </a:r>
          </a:p>
          <a:p>
            <a:r>
              <a:rPr lang="en-US" sz="1200" baseline="0" dirty="0"/>
              <a:t>If struggling to improve, and you feel they may require further assessment may consider further</a:t>
            </a:r>
          </a:p>
          <a:p>
            <a:r>
              <a:rPr lang="en-US" sz="1200" baseline="0" dirty="0"/>
              <a:t>The most important part is the actual active self management exercise, activity, etc. so they have to be willing to take ownership.  Passive modalities may be part of their treatment but is not the main focus and is not the most important part of the treatment.</a:t>
            </a:r>
          </a:p>
          <a:p>
            <a:endParaRPr lang="en-US" sz="1200" baseline="0" dirty="0"/>
          </a:p>
          <a:p>
            <a:r>
              <a:rPr lang="en-US" sz="1200" dirty="0"/>
              <a:t>(e.g. YMCA, City of St. John’s, Summit)</a:t>
            </a:r>
          </a:p>
          <a:p>
            <a:r>
              <a:rPr lang="en-US" dirty="0"/>
              <a:t>Resources:</a:t>
            </a:r>
          </a:p>
          <a:p>
            <a:r>
              <a:rPr lang="en-US" dirty="0"/>
              <a:t>Active</a:t>
            </a:r>
            <a:r>
              <a:rPr lang="en-US" baseline="0" dirty="0"/>
              <a:t> Lifestyle - </a:t>
            </a:r>
            <a:r>
              <a:rPr lang="en-US" dirty="0" err="1"/>
              <a:t>Participaction</a:t>
            </a:r>
            <a:r>
              <a:rPr lang="en-US" dirty="0"/>
              <a:t> Canada/</a:t>
            </a:r>
            <a:r>
              <a:rPr lang="en-US" baseline="0" dirty="0"/>
              <a:t> Movement Guidelines</a:t>
            </a:r>
          </a:p>
          <a:p>
            <a:r>
              <a:rPr lang="en-US" dirty="0"/>
              <a:t>Stress Management – Bridge</a:t>
            </a:r>
            <a:r>
              <a:rPr lang="en-US" baseline="0" dirty="0"/>
              <a:t> the </a:t>
            </a:r>
            <a:r>
              <a:rPr lang="en-US" baseline="0" dirty="0" err="1"/>
              <a:t>Gapp</a:t>
            </a:r>
            <a:r>
              <a:rPr lang="en-US" baseline="0" dirty="0"/>
              <a:t> resources; referral to Mental Health Services </a:t>
            </a:r>
            <a:endParaRPr lang="en-US" dirty="0"/>
          </a:p>
          <a:p>
            <a:endParaRPr lang="en-US" dirty="0"/>
          </a:p>
        </p:txBody>
      </p:sp>
      <p:sp>
        <p:nvSpPr>
          <p:cNvPr id="4" name="Slide Number Placeholder 3"/>
          <p:cNvSpPr>
            <a:spLocks noGrp="1"/>
          </p:cNvSpPr>
          <p:nvPr>
            <p:ph type="sldNum" sz="quarter" idx="10"/>
          </p:nvPr>
        </p:nvSpPr>
        <p:spPr/>
        <p:txBody>
          <a:bodyPr/>
          <a:lstStyle/>
          <a:p>
            <a:fld id="{16FC4035-BAD2-6344-B512-615F2349E7A5}" type="slidenum">
              <a:rPr lang="en-US" smtClean="0"/>
              <a:t>77</a:t>
            </a:fld>
            <a:endParaRPr lang="en-US"/>
          </a:p>
        </p:txBody>
      </p:sp>
    </p:spTree>
    <p:extLst>
      <p:ext uri="{BB962C8B-B14F-4D97-AF65-F5344CB8AC3E}">
        <p14:creationId xmlns:p14="http://schemas.microsoft.com/office/powerpoint/2010/main" val="3960251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a:t>
            </a:r>
            <a:r>
              <a:rPr lang="en-US" baseline="0" dirty="0"/>
              <a:t> what a urgent radiculopathy/ radicular pain definition- they would be seen within 2 weeks.</a:t>
            </a:r>
          </a:p>
          <a:p>
            <a:r>
              <a:rPr lang="en-US" dirty="0"/>
              <a:t>Benefits of group based exercise programs Are group-based and individual physiotherapy exercise programs equally effective for musculoskeletal conditions? A systematic review O’Keeffe et al</a:t>
            </a:r>
          </a:p>
          <a:p>
            <a:r>
              <a:rPr lang="en-US" dirty="0"/>
              <a:t>and meta-analysis Mary O’Keeffe,1 Amy Hayes,1 Karen McCreesh,1 Helen Purtill,2 Kieran O’Sullivan1</a:t>
            </a:r>
          </a:p>
          <a:p>
            <a:endParaRPr lang="en-US" dirty="0"/>
          </a:p>
          <a:p>
            <a:r>
              <a:rPr lang="en-US" dirty="0"/>
              <a:t>Given education in back class, a lot of them are good with just</a:t>
            </a:r>
            <a:r>
              <a:rPr lang="en-US" baseline="0" dirty="0"/>
              <a:t> the reassurance, education and advice.</a:t>
            </a:r>
            <a:endParaRPr lang="en-US" dirty="0"/>
          </a:p>
          <a:p>
            <a:r>
              <a:rPr lang="en-US" dirty="0"/>
              <a:t>Developing a booklet to distribute</a:t>
            </a:r>
            <a:r>
              <a:rPr lang="en-US" baseline="0" dirty="0"/>
              <a:t> that we can share. It is completed just requires a little editing.  Possibly could be something to give out in your clinics.</a:t>
            </a:r>
            <a:endParaRPr lang="en-CA" dirty="0"/>
          </a:p>
        </p:txBody>
      </p:sp>
      <p:sp>
        <p:nvSpPr>
          <p:cNvPr id="4" name="Slide Number Placeholder 3"/>
          <p:cNvSpPr>
            <a:spLocks noGrp="1"/>
          </p:cNvSpPr>
          <p:nvPr>
            <p:ph type="sldNum" sz="quarter" idx="10"/>
          </p:nvPr>
        </p:nvSpPr>
        <p:spPr/>
        <p:txBody>
          <a:bodyPr/>
          <a:lstStyle/>
          <a:p>
            <a:fld id="{16FC4035-BAD2-6344-B512-615F2349E7A5}" type="slidenum">
              <a:rPr lang="en-US" smtClean="0"/>
              <a:t>78</a:t>
            </a:fld>
            <a:endParaRPr lang="en-US"/>
          </a:p>
        </p:txBody>
      </p:sp>
    </p:spTree>
    <p:extLst>
      <p:ext uri="{BB962C8B-B14F-4D97-AF65-F5344CB8AC3E}">
        <p14:creationId xmlns:p14="http://schemas.microsoft.com/office/powerpoint/2010/main" val="8645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Completing</a:t>
            </a:r>
            <a:r>
              <a:rPr lang="en-US" baseline="0" dirty="0"/>
              <a:t> a thorough history and physical exam is essential to help guide diagnosis/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t>
            </a:r>
            <a:r>
              <a:rPr lang="en-US" baseline="0" dirty="0"/>
              <a:t> pathway to help classify LBP into categories, guides your treatment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Efficient, appropriate, timely, reduce pain and disability, reduced chronicity, helps determine appropriateness for imaging and referrals to specialists or surgeons.</a:t>
            </a:r>
            <a:endParaRPr lang="en-US" dirty="0"/>
          </a:p>
          <a:p>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6</a:t>
            </a:fld>
            <a:endParaRPr lang="en-US"/>
          </a:p>
        </p:txBody>
      </p:sp>
    </p:spTree>
    <p:extLst>
      <p:ext uri="{BB962C8B-B14F-4D97-AF65-F5344CB8AC3E}">
        <p14:creationId xmlns:p14="http://schemas.microsoft.com/office/powerpoint/2010/main" val="4073815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79</a:t>
            </a:fld>
            <a:endParaRPr lang="en-US"/>
          </a:p>
        </p:txBody>
      </p:sp>
    </p:spTree>
    <p:extLst>
      <p:ext uri="{BB962C8B-B14F-4D97-AF65-F5344CB8AC3E}">
        <p14:creationId xmlns:p14="http://schemas.microsoft.com/office/powerpoint/2010/main" val="1237974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FC4035-BAD2-6344-B512-615F2349E7A5}" type="slidenum">
              <a:rPr lang="en-US" smtClean="0"/>
              <a:t>80</a:t>
            </a:fld>
            <a:endParaRPr lang="en-US"/>
          </a:p>
        </p:txBody>
      </p:sp>
    </p:spTree>
    <p:extLst>
      <p:ext uri="{BB962C8B-B14F-4D97-AF65-F5344CB8AC3E}">
        <p14:creationId xmlns:p14="http://schemas.microsoft.com/office/powerpoint/2010/main" val="2049826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9114C9-8738-41BF-83F8-A8978B8D3606}" type="slidenum">
              <a:rPr lang="en-US" smtClean="0"/>
              <a:t>82</a:t>
            </a:fld>
            <a:endParaRPr lang="en-US"/>
          </a:p>
        </p:txBody>
      </p:sp>
    </p:spTree>
    <p:extLst>
      <p:ext uri="{BB962C8B-B14F-4D97-AF65-F5344CB8AC3E}">
        <p14:creationId xmlns:p14="http://schemas.microsoft.com/office/powerpoint/2010/main" val="2716169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9114C9-8738-41BF-83F8-A8978B8D3606}" type="slidenum">
              <a:rPr lang="en-US" smtClean="0"/>
              <a:t>83</a:t>
            </a:fld>
            <a:endParaRPr lang="en-US"/>
          </a:p>
        </p:txBody>
      </p:sp>
    </p:spTree>
    <p:extLst>
      <p:ext uri="{BB962C8B-B14F-4D97-AF65-F5344CB8AC3E}">
        <p14:creationId xmlns:p14="http://schemas.microsoft.com/office/powerpoint/2010/main" val="2489455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FC4035-BAD2-6344-B512-615F2349E7A5}" type="slidenum">
              <a:rPr lang="en-US" smtClean="0"/>
              <a:t>84</a:t>
            </a:fld>
            <a:endParaRPr lang="en-US"/>
          </a:p>
        </p:txBody>
      </p:sp>
    </p:spTree>
    <p:extLst>
      <p:ext uri="{BB962C8B-B14F-4D97-AF65-F5344CB8AC3E}">
        <p14:creationId xmlns:p14="http://schemas.microsoft.com/office/powerpoint/2010/main" val="237544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evidence based care pathway was developed in Ontario and is widely available to PHC providers.  Alberta and Saskatchewan have similar pathways/ </a:t>
            </a:r>
            <a:r>
              <a:rPr lang="en-US" dirty="0" err="1"/>
              <a:t>documents.Section</a:t>
            </a:r>
            <a:r>
              <a:rPr lang="en-US" dirty="0"/>
              <a:t> a section B </a:t>
            </a:r>
            <a:r>
              <a:rPr lang="en-US" dirty="0" err="1"/>
              <a:t>ets</a:t>
            </a:r>
            <a:r>
              <a:rPr lang="en-US" dirty="0"/>
              <a:t>….</a:t>
            </a:r>
          </a:p>
        </p:txBody>
      </p:sp>
      <p:sp>
        <p:nvSpPr>
          <p:cNvPr id="4" name="Slide Number Placeholder 3"/>
          <p:cNvSpPr>
            <a:spLocks noGrp="1"/>
          </p:cNvSpPr>
          <p:nvPr>
            <p:ph type="sldNum" sz="quarter" idx="5"/>
          </p:nvPr>
        </p:nvSpPr>
        <p:spPr/>
        <p:txBody>
          <a:bodyPr/>
          <a:lstStyle/>
          <a:p>
            <a:fld id="{EC9114C9-8738-41BF-83F8-A8978B8D3606}" type="slidenum">
              <a:rPr lang="en-US" smtClean="0"/>
              <a:t>7</a:t>
            </a:fld>
            <a:endParaRPr lang="en-US"/>
          </a:p>
        </p:txBody>
      </p:sp>
    </p:spTree>
    <p:extLst>
      <p:ext uri="{BB962C8B-B14F-4D97-AF65-F5344CB8AC3E}">
        <p14:creationId xmlns:p14="http://schemas.microsoft.com/office/powerpoint/2010/main" val="686149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r>
              <a:rPr lang="en-US" dirty="0"/>
              <a:t>These questions, when done</a:t>
            </a:r>
            <a:r>
              <a:rPr lang="en-US" baseline="0" dirty="0"/>
              <a:t> properly will help you to narrow down the grouping of the patient’s LBP. </a:t>
            </a:r>
          </a:p>
          <a:p>
            <a:pPr defTabSz="927567">
              <a:defRPr/>
            </a:pPr>
            <a:endParaRPr lang="en-US" baseline="0" dirty="0"/>
          </a:p>
          <a:p>
            <a:pPr defTabSz="927567">
              <a:defRPr/>
            </a:pPr>
            <a:r>
              <a:rPr lang="en-US" baseline="0" dirty="0"/>
              <a:t>These 6 questions have high value help classify LBP pathway.  Develops working diagnosis and guides physical exam to confirm or changes diagnosis.</a:t>
            </a:r>
            <a:endParaRPr lang="en-US" dirty="0"/>
          </a:p>
          <a:p>
            <a:endParaRPr lang="en-US" baseline="0" dirty="0"/>
          </a:p>
          <a:p>
            <a:r>
              <a:rPr lang="en-US" dirty="0"/>
              <a:t>Subjective history takes precedence</a:t>
            </a:r>
            <a:r>
              <a:rPr lang="en-US" baseline="0" dirty="0"/>
              <a:t> over physical exam.</a:t>
            </a:r>
          </a:p>
        </p:txBody>
      </p:sp>
      <p:sp>
        <p:nvSpPr>
          <p:cNvPr id="4" name="Slide Number Placeholder 3"/>
          <p:cNvSpPr>
            <a:spLocks noGrp="1"/>
          </p:cNvSpPr>
          <p:nvPr>
            <p:ph type="sldNum" sz="quarter" idx="10"/>
          </p:nvPr>
        </p:nvSpPr>
        <p:spPr/>
        <p:txBody>
          <a:bodyPr/>
          <a:lstStyle/>
          <a:p>
            <a:fld id="{EC9114C9-8738-41BF-83F8-A8978B8D3606}" type="slidenum">
              <a:rPr lang="en-US" smtClean="0"/>
              <a:t>8</a:t>
            </a:fld>
            <a:endParaRPr lang="en-US"/>
          </a:p>
        </p:txBody>
      </p:sp>
    </p:spTree>
    <p:extLst>
      <p:ext uri="{BB962C8B-B14F-4D97-AF65-F5344CB8AC3E}">
        <p14:creationId xmlns:p14="http://schemas.microsoft.com/office/powerpoint/2010/main" val="135121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r>
              <a:rPr lang="en-US" dirty="0">
                <a:solidFill>
                  <a:srgbClr val="C00000"/>
                </a:solidFill>
              </a:rPr>
              <a:t>All leg pain is</a:t>
            </a:r>
            <a:r>
              <a:rPr lang="en-US" baseline="0" dirty="0">
                <a:solidFill>
                  <a:srgbClr val="C00000"/>
                </a:solidFill>
              </a:rPr>
              <a:t> not sciatica</a:t>
            </a:r>
          </a:p>
          <a:p>
            <a:pPr defTabSz="927567">
              <a:defRPr/>
            </a:pPr>
            <a:r>
              <a:rPr lang="en-US" dirty="0">
                <a:solidFill>
                  <a:srgbClr val="C00000"/>
                </a:solidFill>
              </a:rPr>
              <a:t>Referred pain</a:t>
            </a:r>
            <a:r>
              <a:rPr lang="en-US" baseline="0" dirty="0">
                <a:solidFill>
                  <a:srgbClr val="C00000"/>
                </a:solidFill>
              </a:rPr>
              <a:t> is typically intermittent, back dominant and in a non-dermatomal pattern. </a:t>
            </a:r>
            <a:r>
              <a:rPr lang="en-US" dirty="0">
                <a:solidFill>
                  <a:srgbClr val="C00000"/>
                </a:solidFill>
              </a:rPr>
              <a:t>Radicular pain is</a:t>
            </a:r>
            <a:r>
              <a:rPr lang="en-US" baseline="0" dirty="0">
                <a:solidFill>
                  <a:srgbClr val="C00000"/>
                </a:solidFill>
              </a:rPr>
              <a:t> typically leg dominant and can  be constant or intermittent and in a dermatomal pattern. </a:t>
            </a:r>
          </a:p>
          <a:p>
            <a:pPr defTabSz="927567">
              <a:defRPr/>
            </a:pPr>
            <a:r>
              <a:rPr lang="en-US" dirty="0"/>
              <a:t>Radicular</a:t>
            </a:r>
            <a:r>
              <a:rPr lang="en-US" baseline="0" dirty="0"/>
              <a:t> pain- 60% will resolve in 4-6 weeks and can take up to a year to completely resolve. </a:t>
            </a:r>
          </a:p>
          <a:p>
            <a:pPr defTabSz="927567">
              <a:defRPr/>
            </a:pPr>
            <a:r>
              <a:rPr lang="en-US" baseline="0" dirty="0"/>
              <a:t>If pain is back dominant Pattern 1 or 2</a:t>
            </a:r>
          </a:p>
          <a:p>
            <a:pPr defTabSz="927567">
              <a:defRPr/>
            </a:pPr>
            <a:r>
              <a:rPr lang="en-US" baseline="0" dirty="0"/>
              <a:t>If pain is leg dominant Pattern 3 or 4</a:t>
            </a:r>
          </a:p>
          <a:p>
            <a:pPr defTabSz="927567">
              <a:defRPr/>
            </a:pP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9</a:t>
            </a:fld>
            <a:endParaRPr lang="en-US"/>
          </a:p>
        </p:txBody>
      </p:sp>
    </p:spTree>
    <p:extLst>
      <p:ext uri="{BB962C8B-B14F-4D97-AF65-F5344CB8AC3E}">
        <p14:creationId xmlns:p14="http://schemas.microsoft.com/office/powerpoint/2010/main" val="250086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intermittent pain is never a malignancy</a:t>
            </a:r>
          </a:p>
          <a:p>
            <a:r>
              <a:rPr lang="en-US" dirty="0"/>
              <a:t>Patients confuse constant pain with daily or frequent pain.</a:t>
            </a:r>
          </a:p>
          <a:p>
            <a:r>
              <a:rPr lang="en-US" dirty="0"/>
              <a:t>To</a:t>
            </a:r>
            <a:r>
              <a:rPr lang="en-US" baseline="0" dirty="0"/>
              <a:t> be truly intermittent, the pain will be gone completely (0/10) for at least a few seconds.</a:t>
            </a:r>
          </a:p>
          <a:p>
            <a:r>
              <a:rPr lang="en-US" baseline="0" dirty="0"/>
              <a:t>Can see after question 2 you should have pattern figured out, except intermittent back dominant could be Pattern 1 or 2</a:t>
            </a:r>
          </a:p>
          <a:p>
            <a:r>
              <a:rPr lang="en-US" baseline="0" dirty="0"/>
              <a:t>Indicates ruling out red flags for constant but should always be ruled out.</a:t>
            </a:r>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10</a:t>
            </a:fld>
            <a:endParaRPr lang="en-US"/>
          </a:p>
        </p:txBody>
      </p:sp>
    </p:spTree>
    <p:extLst>
      <p:ext uri="{BB962C8B-B14F-4D97-AF65-F5344CB8AC3E}">
        <p14:creationId xmlns:p14="http://schemas.microsoft.com/office/powerpoint/2010/main" val="3437807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need to ask each specific activity</a:t>
            </a:r>
            <a:r>
              <a:rPr lang="en-US" baseline="0" dirty="0"/>
              <a:t> or position that may be aggravating or relieving.</a:t>
            </a:r>
          </a:p>
          <a:p>
            <a:r>
              <a:rPr lang="en-US" dirty="0"/>
              <a:t>Flexion: Does your pain feel worse or better with sitting and bending forward?</a:t>
            </a:r>
          </a:p>
          <a:p>
            <a:r>
              <a:rPr lang="en-US" dirty="0"/>
              <a:t>Extension: Does you pain feel worse or better with standing and walking?</a:t>
            </a:r>
          </a:p>
          <a:p>
            <a:r>
              <a:rPr lang="en-US" dirty="0"/>
              <a:t>Other: Lying down</a:t>
            </a:r>
          </a:p>
          <a:p>
            <a:r>
              <a:rPr lang="en-US" dirty="0"/>
              <a:t>If yes-</a:t>
            </a:r>
            <a:r>
              <a:rPr lang="en-US" baseline="0" dirty="0"/>
              <a:t> MEHCANICAL</a:t>
            </a:r>
          </a:p>
          <a:p>
            <a:r>
              <a:rPr lang="en-US" baseline="0" dirty="0"/>
              <a:t>Determines which direction of movement/positions may help their symptoms</a:t>
            </a:r>
          </a:p>
          <a:p>
            <a:r>
              <a:rPr lang="en-US" baseline="0" dirty="0"/>
              <a:t>In absence of red </a:t>
            </a:r>
          </a:p>
          <a:p>
            <a:r>
              <a:rPr lang="en-US" baseline="0" dirty="0"/>
              <a:t>Back dominant constant flexion and/or extension Pattern 1</a:t>
            </a:r>
          </a:p>
          <a:p>
            <a:r>
              <a:rPr lang="en-US" baseline="0" dirty="0"/>
              <a:t>Back dominant intermittent extension Pattern 2</a:t>
            </a:r>
          </a:p>
          <a:p>
            <a:r>
              <a:rPr lang="en-US" baseline="0" dirty="0"/>
              <a:t>Leg dominant constant flexion and extension Pattern 3</a:t>
            </a:r>
          </a:p>
          <a:p>
            <a:r>
              <a:rPr lang="en-US" baseline="0" dirty="0"/>
              <a:t>Leg dominant intermittent extension Pattern 4</a:t>
            </a:r>
          </a:p>
          <a:p>
            <a:endParaRPr lang="en-US" dirty="0"/>
          </a:p>
        </p:txBody>
      </p:sp>
      <p:sp>
        <p:nvSpPr>
          <p:cNvPr id="4" name="Slide Number Placeholder 3"/>
          <p:cNvSpPr>
            <a:spLocks noGrp="1"/>
          </p:cNvSpPr>
          <p:nvPr>
            <p:ph type="sldNum" sz="quarter" idx="10"/>
          </p:nvPr>
        </p:nvSpPr>
        <p:spPr/>
        <p:txBody>
          <a:bodyPr/>
          <a:lstStyle/>
          <a:p>
            <a:fld id="{EC9114C9-8738-41BF-83F8-A8978B8D3606}" type="slidenum">
              <a:rPr lang="en-US" smtClean="0"/>
              <a:t>11</a:t>
            </a:fld>
            <a:endParaRPr lang="en-US"/>
          </a:p>
        </p:txBody>
      </p:sp>
    </p:spTree>
    <p:extLst>
      <p:ext uri="{BB962C8B-B14F-4D97-AF65-F5344CB8AC3E}">
        <p14:creationId xmlns:p14="http://schemas.microsoft.com/office/powerpoint/2010/main" val="102377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Keele</a:t>
            </a:r>
            <a:r>
              <a:rPr lang="en-US" dirty="0"/>
              <a:t> Start Back</a:t>
            </a:r>
          </a:p>
          <a:p>
            <a:r>
              <a:rPr lang="en-US" dirty="0"/>
              <a:t>This</a:t>
            </a:r>
            <a:r>
              <a:rPr lang="en-US" baseline="0" dirty="0"/>
              <a:t> is not on your first meeting, but after 6 weeks of APPROPRIATE conservative management.</a:t>
            </a:r>
          </a:p>
          <a:p>
            <a:r>
              <a:rPr lang="en-US" baseline="0" dirty="0"/>
              <a:t>Answering yes to any of these questions, you provide education about that topic. E.g. if believe that activity is harmful, provide education re: hurt vs harm and how activity has been shown to improve and prevent LBP.</a:t>
            </a:r>
          </a:p>
        </p:txBody>
      </p:sp>
      <p:sp>
        <p:nvSpPr>
          <p:cNvPr id="4" name="Slide Number Placeholder 3"/>
          <p:cNvSpPr>
            <a:spLocks noGrp="1"/>
          </p:cNvSpPr>
          <p:nvPr>
            <p:ph type="sldNum" sz="quarter" idx="10"/>
          </p:nvPr>
        </p:nvSpPr>
        <p:spPr/>
        <p:txBody>
          <a:bodyPr/>
          <a:lstStyle/>
          <a:p>
            <a:fld id="{EC9114C9-8738-41BF-83F8-A8978B8D3606}" type="slidenum">
              <a:rPr lang="en-US" smtClean="0"/>
              <a:t>12</a:t>
            </a:fld>
            <a:endParaRPr lang="en-US"/>
          </a:p>
        </p:txBody>
      </p:sp>
    </p:spTree>
    <p:extLst>
      <p:ext uri="{BB962C8B-B14F-4D97-AF65-F5344CB8AC3E}">
        <p14:creationId xmlns:p14="http://schemas.microsoft.com/office/powerpoint/2010/main" val="1788533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AF607F-1059-F5C6-F056-2B7F53DBDAE9}"/>
              </a:ext>
            </a:extLst>
          </p:cNvPr>
          <p:cNvSpPr>
            <a:spLocks noGrp="1"/>
          </p:cNvSpPr>
          <p:nvPr>
            <p:ph type="subTitle" idx="1" hasCustomPrompt="1"/>
          </p:nvPr>
        </p:nvSpPr>
        <p:spPr>
          <a:xfrm>
            <a:off x="6363945" y="4736892"/>
            <a:ext cx="4800602" cy="824458"/>
          </a:xfrm>
        </p:spPr>
        <p:txBody>
          <a:bodyPr anchor="b"/>
          <a:lstStyle>
            <a:lvl1pPr marL="0" indent="0" algn="l">
              <a:buNone/>
              <a:defRPr sz="2400">
                <a:solidFill>
                  <a:srgbClr val="124B9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0" name="Text Placeholder 9">
            <a:extLst>
              <a:ext uri="{FF2B5EF4-FFF2-40B4-BE49-F238E27FC236}">
                <a16:creationId xmlns:a16="http://schemas.microsoft.com/office/drawing/2014/main" id="{C7B3AD05-1BCE-4DBA-758C-F8E04654768F}"/>
              </a:ext>
            </a:extLst>
          </p:cNvPr>
          <p:cNvSpPr>
            <a:spLocks noGrp="1"/>
          </p:cNvSpPr>
          <p:nvPr>
            <p:ph type="body" sz="quarter" idx="10" hasCustomPrompt="1"/>
          </p:nvPr>
        </p:nvSpPr>
        <p:spPr>
          <a:xfrm>
            <a:off x="6363950" y="5666828"/>
            <a:ext cx="4800600" cy="419100"/>
          </a:xfrm>
        </p:spPr>
        <p:txBody>
          <a:bodyPr>
            <a:noAutofit/>
          </a:bodyPr>
          <a:lstStyle>
            <a:lvl1pPr marL="0" indent="0">
              <a:buNone/>
              <a:defRPr sz="2000">
                <a:solidFill>
                  <a:srgbClr val="555554"/>
                </a:solidFill>
              </a:defRPr>
            </a:lvl1pPr>
          </a:lstStyle>
          <a:p>
            <a:pPr lvl="0"/>
            <a:r>
              <a:rPr lang="en-US" dirty="0"/>
              <a:t>Date Goes Here</a:t>
            </a:r>
          </a:p>
        </p:txBody>
      </p:sp>
    </p:spTree>
    <p:extLst>
      <p:ext uri="{BB962C8B-B14F-4D97-AF65-F5344CB8AC3E}">
        <p14:creationId xmlns:p14="http://schemas.microsoft.com/office/powerpoint/2010/main" val="192980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E44B25-BADC-58B9-B4DF-E18C904969C5}"/>
              </a:ext>
            </a:extLst>
          </p:cNvPr>
          <p:cNvSpPr>
            <a:spLocks noGrp="1"/>
          </p:cNvSpPr>
          <p:nvPr>
            <p:ph type="title"/>
          </p:nvPr>
        </p:nvSpPr>
        <p:spPr>
          <a:xfrm>
            <a:off x="4062334" y="4901785"/>
            <a:ext cx="7453780" cy="1379094"/>
          </a:xfrm>
          <a:prstGeom prst="rect">
            <a:avLst/>
          </a:prstGeom>
        </p:spPr>
        <p:txBody>
          <a:bodyPr anchor="b">
            <a:normAutofit/>
          </a:bodyPr>
          <a:lstStyle>
            <a:lvl1pPr algn="r">
              <a:defRPr sz="3600">
                <a:solidFill>
                  <a:schemeClr val="bg1"/>
                </a:solidFill>
              </a:defRPr>
            </a:lvl1pPr>
          </a:lstStyle>
          <a:p>
            <a:r>
              <a:rPr lang="en-US" dirty="0"/>
              <a:t>Click to edit Master title style</a:t>
            </a:r>
          </a:p>
        </p:txBody>
      </p:sp>
      <p:pic>
        <p:nvPicPr>
          <p:cNvPr id="6" name="Picture 5" descr="A close-up of a black background&#10;&#10;Description automatically generated with low confidence">
            <a:extLst>
              <a:ext uri="{FF2B5EF4-FFF2-40B4-BE49-F238E27FC236}">
                <a16:creationId xmlns:a16="http://schemas.microsoft.com/office/drawing/2014/main" id="{EEF47A14-C2EC-B620-6AD2-090A63D9028E}"/>
              </a:ext>
            </a:extLst>
          </p:cNvPr>
          <p:cNvPicPr>
            <a:picLocks noChangeAspect="1"/>
          </p:cNvPicPr>
          <p:nvPr userDrawn="1"/>
        </p:nvPicPr>
        <p:blipFill>
          <a:blip r:embed="rId3"/>
          <a:stretch>
            <a:fillRect/>
          </a:stretch>
        </p:blipFill>
        <p:spPr>
          <a:xfrm>
            <a:off x="9491317" y="577121"/>
            <a:ext cx="2024797" cy="615575"/>
          </a:xfrm>
          <a:prstGeom prst="rect">
            <a:avLst/>
          </a:prstGeom>
        </p:spPr>
      </p:pic>
    </p:spTree>
    <p:extLst>
      <p:ext uri="{BB962C8B-B14F-4D97-AF65-F5344CB8AC3E}">
        <p14:creationId xmlns:p14="http://schemas.microsoft.com/office/powerpoint/2010/main" val="236890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31E0-423A-22D3-23BA-4E13A3F6333D}"/>
              </a:ext>
            </a:extLst>
          </p:cNvPr>
          <p:cNvSpPr>
            <a:spLocks noGrp="1"/>
          </p:cNvSpPr>
          <p:nvPr>
            <p:ph type="title"/>
          </p:nvPr>
        </p:nvSpPr>
        <p:spPr>
          <a:xfrm>
            <a:off x="863601" y="318847"/>
            <a:ext cx="8308679" cy="821635"/>
          </a:xfrm>
          <a:prstGeom prst="rect">
            <a:avLst/>
          </a:prstGeom>
        </p:spPr>
        <p:txBody>
          <a:bodyPr anchor="ctr">
            <a:normAutofit/>
          </a:bodyPr>
          <a:lstStyle>
            <a:lvl1pPr>
              <a:defRPr sz="3200" b="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B00A5-75B5-7B05-9B26-C2684AD02EEB}"/>
              </a:ext>
            </a:extLst>
          </p:cNvPr>
          <p:cNvSpPr>
            <a:spLocks noGrp="1"/>
          </p:cNvSpPr>
          <p:nvPr>
            <p:ph idx="1"/>
          </p:nvPr>
        </p:nvSpPr>
        <p:spPr>
          <a:xfrm>
            <a:off x="863600" y="1825625"/>
            <a:ext cx="10490199" cy="4351338"/>
          </a:xfrm>
        </p:spPr>
        <p:txBody>
          <a:bodyPr>
            <a:normAutofit/>
          </a:bodyPr>
          <a:lstStyle>
            <a:lvl1pPr>
              <a:buClr>
                <a:schemeClr val="bg1">
                  <a:lumMod val="65000"/>
                </a:schemeClr>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7F5C6FD-81EC-9CB5-12E2-6DD0C622E0A2}"/>
              </a:ext>
            </a:extLst>
          </p:cNvPr>
          <p:cNvSpPr>
            <a:spLocks noGrp="1"/>
          </p:cNvSpPr>
          <p:nvPr>
            <p:ph type="ftr" sz="quarter" idx="11"/>
          </p:nvPr>
        </p:nvSpPr>
        <p:spPr>
          <a:xfrm>
            <a:off x="4038600" y="6376694"/>
            <a:ext cx="6769308" cy="365125"/>
          </a:xfrm>
          <a:prstGeom prst="rect">
            <a:avLst/>
          </a:prstGeom>
        </p:spPr>
        <p:txBody>
          <a:bodyPr anchor="ctr"/>
          <a:lstStyle>
            <a:lvl1pPr algn="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D0428560-6EC6-1EC5-A46D-EFACC01DCB46}"/>
              </a:ext>
            </a:extLst>
          </p:cNvPr>
          <p:cNvSpPr>
            <a:spLocks noGrp="1"/>
          </p:cNvSpPr>
          <p:nvPr>
            <p:ph type="sldNum" sz="quarter" idx="12"/>
          </p:nvPr>
        </p:nvSpPr>
        <p:spPr>
          <a:xfrm>
            <a:off x="10972800" y="6377214"/>
            <a:ext cx="839448" cy="409575"/>
          </a:xfrm>
          <a:prstGeom prst="rect">
            <a:avLst/>
          </a:prstGeom>
        </p:spPr>
        <p:txBody>
          <a:bodyPr/>
          <a:lstStyle>
            <a:lvl1pPr>
              <a:defRPr>
                <a:solidFill>
                  <a:schemeClr val="bg1"/>
                </a:solidFill>
              </a:defRPr>
            </a:lvl1pPr>
          </a:lstStyle>
          <a:p>
            <a:fld id="{1985E361-379B-A34C-B0C6-566AAB46449C}" type="slidenum">
              <a:rPr lang="en-US" smtClean="0"/>
              <a:pPr/>
              <a:t>‹#›</a:t>
            </a:fld>
            <a:endParaRPr lang="en-US" dirty="0"/>
          </a:p>
        </p:txBody>
      </p:sp>
      <p:pic>
        <p:nvPicPr>
          <p:cNvPr id="4" name="Picture 3" descr="A close-up of a black background&#10;&#10;Description automatically generated with low confidence">
            <a:extLst>
              <a:ext uri="{FF2B5EF4-FFF2-40B4-BE49-F238E27FC236}">
                <a16:creationId xmlns:a16="http://schemas.microsoft.com/office/drawing/2014/main" id="{967FEF68-0D61-0530-ABD2-BA00FC7B237A}"/>
              </a:ext>
            </a:extLst>
          </p:cNvPr>
          <p:cNvPicPr>
            <a:picLocks noChangeAspect="1"/>
          </p:cNvPicPr>
          <p:nvPr userDrawn="1"/>
        </p:nvPicPr>
        <p:blipFill>
          <a:blip r:embed="rId3"/>
          <a:stretch>
            <a:fillRect/>
          </a:stretch>
        </p:blipFill>
        <p:spPr>
          <a:xfrm>
            <a:off x="9491317" y="577121"/>
            <a:ext cx="2024797" cy="615575"/>
          </a:xfrm>
          <a:prstGeom prst="rect">
            <a:avLst/>
          </a:prstGeom>
        </p:spPr>
      </p:pic>
    </p:spTree>
    <p:extLst>
      <p:ext uri="{BB962C8B-B14F-4D97-AF65-F5344CB8AC3E}">
        <p14:creationId xmlns:p14="http://schemas.microsoft.com/office/powerpoint/2010/main" val="175881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DF3F73-AB9F-2B14-D63D-BCCD2AA3CEA6}"/>
              </a:ext>
            </a:extLst>
          </p:cNvPr>
          <p:cNvSpPr>
            <a:spLocks noGrp="1"/>
          </p:cNvSpPr>
          <p:nvPr>
            <p:ph type="title"/>
          </p:nvPr>
        </p:nvSpPr>
        <p:spPr>
          <a:xfrm>
            <a:off x="4062334" y="4901785"/>
            <a:ext cx="7453780" cy="1379094"/>
          </a:xfrm>
          <a:prstGeom prst="rect">
            <a:avLst/>
          </a:prstGeom>
        </p:spPr>
        <p:txBody>
          <a:bodyPr anchor="b">
            <a:normAutofit/>
          </a:bodyPr>
          <a:lstStyle>
            <a:lvl1pPr algn="r">
              <a:defRPr sz="3600">
                <a:solidFill>
                  <a:schemeClr val="bg1"/>
                </a:solidFill>
              </a:defRPr>
            </a:lvl1pPr>
          </a:lstStyle>
          <a:p>
            <a:r>
              <a:rPr lang="en-US" dirty="0"/>
              <a:t>Click to edit Master title style</a:t>
            </a:r>
          </a:p>
        </p:txBody>
      </p:sp>
      <p:pic>
        <p:nvPicPr>
          <p:cNvPr id="6" name="Picture 5" descr="A close-up of a black background&#10;&#10;Description automatically generated with low confidence">
            <a:extLst>
              <a:ext uri="{FF2B5EF4-FFF2-40B4-BE49-F238E27FC236}">
                <a16:creationId xmlns:a16="http://schemas.microsoft.com/office/drawing/2014/main" id="{54E1F052-BA88-C8D0-611D-A135632A1E45}"/>
              </a:ext>
            </a:extLst>
          </p:cNvPr>
          <p:cNvPicPr>
            <a:picLocks noChangeAspect="1"/>
          </p:cNvPicPr>
          <p:nvPr userDrawn="1"/>
        </p:nvPicPr>
        <p:blipFill>
          <a:blip r:embed="rId3"/>
          <a:stretch>
            <a:fillRect/>
          </a:stretch>
        </p:blipFill>
        <p:spPr>
          <a:xfrm>
            <a:off x="9491317" y="577121"/>
            <a:ext cx="2024797" cy="615575"/>
          </a:xfrm>
          <a:prstGeom prst="rect">
            <a:avLst/>
          </a:prstGeom>
        </p:spPr>
      </p:pic>
    </p:spTree>
    <p:extLst>
      <p:ext uri="{BB962C8B-B14F-4D97-AF65-F5344CB8AC3E}">
        <p14:creationId xmlns:p14="http://schemas.microsoft.com/office/powerpoint/2010/main" val="195601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31E0-423A-22D3-23BA-4E13A3F6333D}"/>
              </a:ext>
            </a:extLst>
          </p:cNvPr>
          <p:cNvSpPr>
            <a:spLocks noGrp="1"/>
          </p:cNvSpPr>
          <p:nvPr>
            <p:ph type="title"/>
          </p:nvPr>
        </p:nvSpPr>
        <p:spPr>
          <a:xfrm>
            <a:off x="863601" y="318847"/>
            <a:ext cx="8308679" cy="821635"/>
          </a:xfrm>
          <a:prstGeom prst="rect">
            <a:avLst/>
          </a:prstGeom>
        </p:spPr>
        <p:txBody>
          <a:bodyPr anchor="ctr">
            <a:normAutofit/>
          </a:bodyPr>
          <a:lstStyle>
            <a:lvl1pPr>
              <a:defRPr sz="3200" b="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B00A5-75B5-7B05-9B26-C2684AD02EEB}"/>
              </a:ext>
            </a:extLst>
          </p:cNvPr>
          <p:cNvSpPr>
            <a:spLocks noGrp="1"/>
          </p:cNvSpPr>
          <p:nvPr>
            <p:ph idx="1"/>
          </p:nvPr>
        </p:nvSpPr>
        <p:spPr>
          <a:xfrm>
            <a:off x="863600" y="1825625"/>
            <a:ext cx="10490199" cy="4351338"/>
          </a:xfrm>
        </p:spPr>
        <p:txBody>
          <a:bodyPr>
            <a:normAutofit/>
          </a:bodyPr>
          <a:lstStyle>
            <a:lvl1pPr>
              <a:buClr>
                <a:schemeClr val="bg1">
                  <a:lumMod val="65000"/>
                </a:schemeClr>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7F5C6FD-81EC-9CB5-12E2-6DD0C622E0A2}"/>
              </a:ext>
            </a:extLst>
          </p:cNvPr>
          <p:cNvSpPr>
            <a:spLocks noGrp="1"/>
          </p:cNvSpPr>
          <p:nvPr>
            <p:ph type="ftr" sz="quarter" idx="11"/>
          </p:nvPr>
        </p:nvSpPr>
        <p:spPr>
          <a:xfrm>
            <a:off x="4038600" y="6376694"/>
            <a:ext cx="6769308" cy="365125"/>
          </a:xfrm>
          <a:prstGeom prst="rect">
            <a:avLst/>
          </a:prstGeom>
        </p:spPr>
        <p:txBody>
          <a:bodyPr anchor="ctr"/>
          <a:lstStyle>
            <a:lvl1pPr algn="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D0428560-6EC6-1EC5-A46D-EFACC01DCB46}"/>
              </a:ext>
            </a:extLst>
          </p:cNvPr>
          <p:cNvSpPr>
            <a:spLocks noGrp="1"/>
          </p:cNvSpPr>
          <p:nvPr>
            <p:ph type="sldNum" sz="quarter" idx="12"/>
          </p:nvPr>
        </p:nvSpPr>
        <p:spPr>
          <a:xfrm>
            <a:off x="10972800" y="6377214"/>
            <a:ext cx="839448" cy="409575"/>
          </a:xfrm>
          <a:prstGeom prst="rect">
            <a:avLst/>
          </a:prstGeom>
        </p:spPr>
        <p:txBody>
          <a:bodyPr/>
          <a:lstStyle>
            <a:lvl1pPr>
              <a:defRPr>
                <a:solidFill>
                  <a:schemeClr val="bg1"/>
                </a:solidFill>
              </a:defRPr>
            </a:lvl1pPr>
          </a:lstStyle>
          <a:p>
            <a:fld id="{1985E361-379B-A34C-B0C6-566AAB46449C}" type="slidenum">
              <a:rPr lang="en-US" smtClean="0"/>
              <a:pPr/>
              <a:t>‹#›</a:t>
            </a:fld>
            <a:endParaRPr lang="en-US" dirty="0"/>
          </a:p>
        </p:txBody>
      </p:sp>
      <p:pic>
        <p:nvPicPr>
          <p:cNvPr id="4" name="Picture 3" descr="A close-up of a black background&#10;&#10;Description automatically generated with low confidence">
            <a:extLst>
              <a:ext uri="{FF2B5EF4-FFF2-40B4-BE49-F238E27FC236}">
                <a16:creationId xmlns:a16="http://schemas.microsoft.com/office/drawing/2014/main" id="{967FEF68-0D61-0530-ABD2-BA00FC7B237A}"/>
              </a:ext>
            </a:extLst>
          </p:cNvPr>
          <p:cNvPicPr>
            <a:picLocks noChangeAspect="1"/>
          </p:cNvPicPr>
          <p:nvPr userDrawn="1"/>
        </p:nvPicPr>
        <p:blipFill>
          <a:blip r:embed="rId3"/>
          <a:stretch>
            <a:fillRect/>
          </a:stretch>
        </p:blipFill>
        <p:spPr>
          <a:xfrm>
            <a:off x="9491317" y="577121"/>
            <a:ext cx="2024797" cy="615575"/>
          </a:xfrm>
          <a:prstGeom prst="rect">
            <a:avLst/>
          </a:prstGeom>
        </p:spPr>
      </p:pic>
    </p:spTree>
    <p:extLst>
      <p:ext uri="{BB962C8B-B14F-4D97-AF65-F5344CB8AC3E}">
        <p14:creationId xmlns:p14="http://schemas.microsoft.com/office/powerpoint/2010/main" val="1711402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B9C1CB-4421-38F6-57A7-B4A40E9C9209}"/>
              </a:ext>
            </a:extLst>
          </p:cNvPr>
          <p:cNvSpPr>
            <a:spLocks noGrp="1"/>
          </p:cNvSpPr>
          <p:nvPr>
            <p:ph type="title"/>
          </p:nvPr>
        </p:nvSpPr>
        <p:spPr>
          <a:xfrm>
            <a:off x="4062334" y="4901785"/>
            <a:ext cx="7453780" cy="1379094"/>
          </a:xfrm>
          <a:prstGeom prst="rect">
            <a:avLst/>
          </a:prstGeom>
        </p:spPr>
        <p:txBody>
          <a:bodyPr anchor="b">
            <a:normAutofit/>
          </a:bodyPr>
          <a:lstStyle>
            <a:lvl1pPr algn="r">
              <a:defRPr sz="3600">
                <a:solidFill>
                  <a:srgbClr val="222935"/>
                </a:solidFill>
              </a:defRPr>
            </a:lvl1pPr>
          </a:lstStyle>
          <a:p>
            <a:r>
              <a:rPr lang="en-US" dirty="0"/>
              <a:t>Click to edit Master title style</a:t>
            </a:r>
          </a:p>
        </p:txBody>
      </p:sp>
      <p:pic>
        <p:nvPicPr>
          <p:cNvPr id="10" name="Picture 9" descr="A picture containing black, darkness&#10;&#10;Description automatically generated">
            <a:extLst>
              <a:ext uri="{FF2B5EF4-FFF2-40B4-BE49-F238E27FC236}">
                <a16:creationId xmlns:a16="http://schemas.microsoft.com/office/drawing/2014/main" id="{A11C938E-2996-1DCD-0520-F2C3A071B436}"/>
              </a:ext>
            </a:extLst>
          </p:cNvPr>
          <p:cNvPicPr>
            <a:picLocks noChangeAspect="1"/>
          </p:cNvPicPr>
          <p:nvPr userDrawn="1"/>
        </p:nvPicPr>
        <p:blipFill>
          <a:blip r:embed="rId3"/>
          <a:stretch>
            <a:fillRect/>
          </a:stretch>
        </p:blipFill>
        <p:spPr>
          <a:xfrm>
            <a:off x="9491316" y="577121"/>
            <a:ext cx="2024797" cy="615574"/>
          </a:xfrm>
          <a:prstGeom prst="rect">
            <a:avLst/>
          </a:prstGeom>
        </p:spPr>
      </p:pic>
    </p:spTree>
    <p:extLst>
      <p:ext uri="{BB962C8B-B14F-4D97-AF65-F5344CB8AC3E}">
        <p14:creationId xmlns:p14="http://schemas.microsoft.com/office/powerpoint/2010/main" val="1757330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31E0-423A-22D3-23BA-4E13A3F6333D}"/>
              </a:ext>
            </a:extLst>
          </p:cNvPr>
          <p:cNvSpPr>
            <a:spLocks noGrp="1"/>
          </p:cNvSpPr>
          <p:nvPr>
            <p:ph type="title"/>
          </p:nvPr>
        </p:nvSpPr>
        <p:spPr>
          <a:xfrm>
            <a:off x="863601" y="318847"/>
            <a:ext cx="8308679" cy="821635"/>
          </a:xfrm>
          <a:prstGeom prst="rect">
            <a:avLst/>
          </a:prstGeom>
        </p:spPr>
        <p:txBody>
          <a:bodyPr anchor="ctr">
            <a:normAutofit/>
          </a:bodyPr>
          <a:lstStyle>
            <a:lvl1pPr>
              <a:defRPr sz="3200" b="0">
                <a:solidFill>
                  <a:srgbClr val="22293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B00A5-75B5-7B05-9B26-C2684AD02EEB}"/>
              </a:ext>
            </a:extLst>
          </p:cNvPr>
          <p:cNvSpPr>
            <a:spLocks noGrp="1"/>
          </p:cNvSpPr>
          <p:nvPr>
            <p:ph idx="1"/>
          </p:nvPr>
        </p:nvSpPr>
        <p:spPr>
          <a:xfrm>
            <a:off x="863600" y="1825625"/>
            <a:ext cx="10490199" cy="4351338"/>
          </a:xfrm>
        </p:spPr>
        <p:txBody>
          <a:bodyPr>
            <a:normAutofit/>
          </a:bodyPr>
          <a:lstStyle>
            <a:lvl1pPr>
              <a:buClr>
                <a:srgbClr val="222935"/>
              </a:buClr>
              <a:defRPr sz="2400">
                <a:solidFill>
                  <a:srgbClr val="222935"/>
                </a:solidFill>
              </a:defRPr>
            </a:lvl1pPr>
            <a:lvl2pPr>
              <a:defRPr sz="2000">
                <a:solidFill>
                  <a:srgbClr val="222935"/>
                </a:solidFill>
              </a:defRPr>
            </a:lvl2pPr>
            <a:lvl3pPr>
              <a:defRPr sz="1800">
                <a:solidFill>
                  <a:srgbClr val="222935"/>
                </a:solidFill>
              </a:defRPr>
            </a:lvl3pPr>
            <a:lvl4pPr>
              <a:defRPr sz="1600">
                <a:solidFill>
                  <a:srgbClr val="222935"/>
                </a:solidFill>
              </a:defRPr>
            </a:lvl4pPr>
            <a:lvl5pPr>
              <a:defRPr sz="1600">
                <a:solidFill>
                  <a:srgbClr val="22293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7F5C6FD-81EC-9CB5-12E2-6DD0C622E0A2}"/>
              </a:ext>
            </a:extLst>
          </p:cNvPr>
          <p:cNvSpPr>
            <a:spLocks noGrp="1"/>
          </p:cNvSpPr>
          <p:nvPr>
            <p:ph type="ftr" sz="quarter" idx="11"/>
          </p:nvPr>
        </p:nvSpPr>
        <p:spPr>
          <a:xfrm>
            <a:off x="4038600" y="6376694"/>
            <a:ext cx="6769308" cy="365125"/>
          </a:xfrm>
          <a:prstGeom prst="rect">
            <a:avLst/>
          </a:prstGeom>
        </p:spPr>
        <p:txBody>
          <a:bodyPr anchor="ctr"/>
          <a:lstStyle>
            <a:lvl1pPr algn="r">
              <a:defRPr sz="1100">
                <a:solidFill>
                  <a:srgbClr val="222935"/>
                </a:solidFill>
              </a:defRPr>
            </a:lvl1pPr>
          </a:lstStyle>
          <a:p>
            <a:endParaRPr lang="en-US" dirty="0"/>
          </a:p>
        </p:txBody>
      </p:sp>
      <p:sp>
        <p:nvSpPr>
          <p:cNvPr id="6" name="Slide Number Placeholder 5">
            <a:extLst>
              <a:ext uri="{FF2B5EF4-FFF2-40B4-BE49-F238E27FC236}">
                <a16:creationId xmlns:a16="http://schemas.microsoft.com/office/drawing/2014/main" id="{D0428560-6EC6-1EC5-A46D-EFACC01DCB46}"/>
              </a:ext>
            </a:extLst>
          </p:cNvPr>
          <p:cNvSpPr>
            <a:spLocks noGrp="1"/>
          </p:cNvSpPr>
          <p:nvPr>
            <p:ph type="sldNum" sz="quarter" idx="12"/>
          </p:nvPr>
        </p:nvSpPr>
        <p:spPr>
          <a:xfrm>
            <a:off x="10972800" y="6377214"/>
            <a:ext cx="839448" cy="409575"/>
          </a:xfrm>
          <a:prstGeom prst="rect">
            <a:avLst/>
          </a:prstGeom>
        </p:spPr>
        <p:txBody>
          <a:bodyPr/>
          <a:lstStyle>
            <a:lvl1pPr>
              <a:defRPr>
                <a:solidFill>
                  <a:srgbClr val="222935"/>
                </a:solidFill>
              </a:defRPr>
            </a:lvl1pPr>
          </a:lstStyle>
          <a:p>
            <a:fld id="{1985E361-379B-A34C-B0C6-566AAB46449C}" type="slidenum">
              <a:rPr lang="en-US" smtClean="0"/>
              <a:pPr/>
              <a:t>‹#›</a:t>
            </a:fld>
            <a:endParaRPr lang="en-US" dirty="0"/>
          </a:p>
        </p:txBody>
      </p:sp>
      <p:pic>
        <p:nvPicPr>
          <p:cNvPr id="7" name="Picture 6" descr="A picture containing black, darkness&#10;&#10;Description automatically generated">
            <a:extLst>
              <a:ext uri="{FF2B5EF4-FFF2-40B4-BE49-F238E27FC236}">
                <a16:creationId xmlns:a16="http://schemas.microsoft.com/office/drawing/2014/main" id="{1B20734D-0F76-14F1-1886-287C76847F1B}"/>
              </a:ext>
            </a:extLst>
          </p:cNvPr>
          <p:cNvPicPr>
            <a:picLocks noChangeAspect="1"/>
          </p:cNvPicPr>
          <p:nvPr userDrawn="1"/>
        </p:nvPicPr>
        <p:blipFill>
          <a:blip r:embed="rId3"/>
          <a:stretch>
            <a:fillRect/>
          </a:stretch>
        </p:blipFill>
        <p:spPr>
          <a:xfrm>
            <a:off x="9491316" y="577121"/>
            <a:ext cx="2024797" cy="615574"/>
          </a:xfrm>
          <a:prstGeom prst="rect">
            <a:avLst/>
          </a:prstGeom>
        </p:spPr>
      </p:pic>
    </p:spTree>
    <p:extLst>
      <p:ext uri="{BB962C8B-B14F-4D97-AF65-F5344CB8AC3E}">
        <p14:creationId xmlns:p14="http://schemas.microsoft.com/office/powerpoint/2010/main" val="3981906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33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06875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14452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5224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4E9A-F904-655A-E7FE-BBB05DB0A640}"/>
              </a:ext>
            </a:extLst>
          </p:cNvPr>
          <p:cNvSpPr>
            <a:spLocks noGrp="1"/>
          </p:cNvSpPr>
          <p:nvPr>
            <p:ph type="title" hasCustomPrompt="1"/>
          </p:nvPr>
        </p:nvSpPr>
        <p:spPr>
          <a:xfrm>
            <a:off x="914400" y="1495931"/>
            <a:ext cx="5181600" cy="1325563"/>
          </a:xfrm>
          <a:prstGeom prst="rect">
            <a:avLst/>
          </a:prstGeom>
        </p:spPr>
        <p:txBody>
          <a:bodyPr/>
          <a:lstStyle>
            <a:lvl1pPr>
              <a:defRPr b="1">
                <a:solidFill>
                  <a:srgbClr val="222935"/>
                </a:solidFill>
              </a:defRPr>
            </a:lvl1pPr>
          </a:lstStyle>
          <a:p>
            <a:r>
              <a:rPr lang="en-US" dirty="0"/>
              <a:t>Our Agenda</a:t>
            </a:r>
          </a:p>
        </p:txBody>
      </p:sp>
      <p:sp>
        <p:nvSpPr>
          <p:cNvPr id="3" name="Content Placeholder 2">
            <a:extLst>
              <a:ext uri="{FF2B5EF4-FFF2-40B4-BE49-F238E27FC236}">
                <a16:creationId xmlns:a16="http://schemas.microsoft.com/office/drawing/2014/main" id="{6B4E9447-A985-1856-169D-969BA570E86C}"/>
              </a:ext>
            </a:extLst>
          </p:cNvPr>
          <p:cNvSpPr>
            <a:spLocks noGrp="1"/>
          </p:cNvSpPr>
          <p:nvPr>
            <p:ph sz="half" idx="1"/>
          </p:nvPr>
        </p:nvSpPr>
        <p:spPr>
          <a:xfrm>
            <a:off x="914400" y="2956431"/>
            <a:ext cx="5181600" cy="3215769"/>
          </a:xfrm>
        </p:spPr>
        <p:txBody>
          <a:bodyPr>
            <a:normAutofit/>
          </a:bodyPr>
          <a:lstStyle>
            <a:lvl1pPr>
              <a:defRPr sz="2400"/>
            </a:lvl1pPr>
            <a:lvl2pPr marL="457200" indent="0">
              <a:buNone/>
              <a:defRPr/>
            </a:lvl2pPr>
          </a:lstStyle>
          <a:p>
            <a:pPr lvl="0"/>
            <a:r>
              <a:rPr lang="en-US" dirty="0"/>
              <a:t>Click to edit Master text styles</a:t>
            </a:r>
          </a:p>
        </p:txBody>
      </p:sp>
      <p:pic>
        <p:nvPicPr>
          <p:cNvPr id="8" name="Picture 7">
            <a:extLst>
              <a:ext uri="{FF2B5EF4-FFF2-40B4-BE49-F238E27FC236}">
                <a16:creationId xmlns:a16="http://schemas.microsoft.com/office/drawing/2014/main" id="{5406C900-124E-A79E-9435-314DDADD39A0}"/>
              </a:ext>
            </a:extLst>
          </p:cNvPr>
          <p:cNvPicPr>
            <a:picLocks noChangeAspect="1"/>
          </p:cNvPicPr>
          <p:nvPr userDrawn="1"/>
        </p:nvPicPr>
        <p:blipFill rotWithShape="1">
          <a:blip r:embed="rId2"/>
          <a:srcRect t="13420" r="50000" b="19939"/>
          <a:stretch/>
        </p:blipFill>
        <p:spPr>
          <a:xfrm>
            <a:off x="7046641" y="0"/>
            <a:ext cx="5145359" cy="6858000"/>
          </a:xfrm>
          <a:prstGeom prst="rect">
            <a:avLst/>
          </a:prstGeom>
        </p:spPr>
      </p:pic>
    </p:spTree>
    <p:extLst>
      <p:ext uri="{BB962C8B-B14F-4D97-AF65-F5344CB8AC3E}">
        <p14:creationId xmlns:p14="http://schemas.microsoft.com/office/powerpoint/2010/main" val="3243871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1676401"/>
            <a:ext cx="5073651"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496052" y="1676401"/>
            <a:ext cx="5073649"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1005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49898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75352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209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2044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1131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165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72033" y="271463"/>
            <a:ext cx="2616200" cy="55864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19201" y="271463"/>
            <a:ext cx="7649633" cy="55864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32120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1" y="271463"/>
            <a:ext cx="10469033" cy="558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266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1" y="271463"/>
            <a:ext cx="10367433" cy="1176337"/>
          </a:xfrm>
        </p:spPr>
        <p:txBody>
          <a:bodyPr/>
          <a:lstStyle/>
          <a:p>
            <a:r>
              <a:rPr lang="en-US"/>
              <a:t>Click to edit Master title style</a:t>
            </a:r>
            <a:endParaRPr lang="en-CA"/>
          </a:p>
        </p:txBody>
      </p:sp>
      <p:sp>
        <p:nvSpPr>
          <p:cNvPr id="3" name="Text Placeholder 2"/>
          <p:cNvSpPr>
            <a:spLocks noGrp="1"/>
          </p:cNvSpPr>
          <p:nvPr>
            <p:ph type="body" sz="half" idx="1"/>
          </p:nvPr>
        </p:nvSpPr>
        <p:spPr>
          <a:xfrm>
            <a:off x="1219200" y="1676401"/>
            <a:ext cx="5073651"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496052" y="1676401"/>
            <a:ext cx="5073649"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040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4E9A-F904-655A-E7FE-BBB05DB0A640}"/>
              </a:ext>
            </a:extLst>
          </p:cNvPr>
          <p:cNvSpPr>
            <a:spLocks noGrp="1"/>
          </p:cNvSpPr>
          <p:nvPr>
            <p:ph type="title"/>
          </p:nvPr>
        </p:nvSpPr>
        <p:spPr>
          <a:xfrm>
            <a:off x="5066270" y="1520645"/>
            <a:ext cx="6211330" cy="1325563"/>
          </a:xfrm>
          <a:prstGeom prst="rect">
            <a:avLst/>
          </a:prstGeom>
        </p:spPr>
        <p:txBody>
          <a:bodyPr anchor="b"/>
          <a:lstStyle>
            <a:lvl1pPr>
              <a:defRPr b="1">
                <a:solidFill>
                  <a:srgbClr val="22293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B4E9447-A985-1856-169D-969BA570E86C}"/>
              </a:ext>
            </a:extLst>
          </p:cNvPr>
          <p:cNvSpPr>
            <a:spLocks noGrp="1"/>
          </p:cNvSpPr>
          <p:nvPr>
            <p:ph sz="half" idx="1"/>
          </p:nvPr>
        </p:nvSpPr>
        <p:spPr>
          <a:xfrm>
            <a:off x="5066270" y="2981146"/>
            <a:ext cx="6211330" cy="1325564"/>
          </a:xfrm>
        </p:spPr>
        <p:txBody>
          <a:bodyPr anchor="t" anchorCtr="0">
            <a:normAutofit/>
          </a:bodyPr>
          <a:lstStyle>
            <a:lvl1pPr marL="0" indent="0">
              <a:buFont typeface="Arial" panose="020B0604020202020204" pitchFamily="34" charset="0"/>
              <a:buNone/>
              <a:defRPr sz="2400">
                <a:solidFill>
                  <a:srgbClr val="124B95"/>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Click to edit Master text styles</a:t>
            </a:r>
          </a:p>
        </p:txBody>
      </p:sp>
      <p:pic>
        <p:nvPicPr>
          <p:cNvPr id="8" name="Picture 7">
            <a:extLst>
              <a:ext uri="{FF2B5EF4-FFF2-40B4-BE49-F238E27FC236}">
                <a16:creationId xmlns:a16="http://schemas.microsoft.com/office/drawing/2014/main" id="{5406C900-124E-A79E-9435-314DDADD39A0}"/>
              </a:ext>
            </a:extLst>
          </p:cNvPr>
          <p:cNvPicPr>
            <a:picLocks noChangeAspect="1"/>
          </p:cNvPicPr>
          <p:nvPr userDrawn="1"/>
        </p:nvPicPr>
        <p:blipFill rotWithShape="1">
          <a:blip r:embed="rId2"/>
          <a:srcRect l="32161" t="-1655" r="-2401" b="32616"/>
          <a:stretch/>
        </p:blipFill>
        <p:spPr>
          <a:xfrm>
            <a:off x="0" y="1878227"/>
            <a:ext cx="5066270" cy="4979773"/>
          </a:xfrm>
          <a:prstGeom prst="rect">
            <a:avLst/>
          </a:prstGeom>
        </p:spPr>
      </p:pic>
      <p:sp>
        <p:nvSpPr>
          <p:cNvPr id="5" name="Content Placeholder 2">
            <a:extLst>
              <a:ext uri="{FF2B5EF4-FFF2-40B4-BE49-F238E27FC236}">
                <a16:creationId xmlns:a16="http://schemas.microsoft.com/office/drawing/2014/main" id="{A5FB1571-D9B1-EB34-6FA6-01DE47D28932}"/>
              </a:ext>
            </a:extLst>
          </p:cNvPr>
          <p:cNvSpPr>
            <a:spLocks noGrp="1"/>
          </p:cNvSpPr>
          <p:nvPr>
            <p:ph sz="half" idx="10"/>
          </p:nvPr>
        </p:nvSpPr>
        <p:spPr>
          <a:xfrm>
            <a:off x="5066270" y="4444067"/>
            <a:ext cx="6211330" cy="1325564"/>
          </a:xfrm>
        </p:spPr>
        <p:txBody>
          <a:bodyPr>
            <a:normAutofit/>
          </a:bodyPr>
          <a:lstStyle>
            <a:lvl1pPr marL="0" indent="0">
              <a:buFont typeface="Arial" panose="020B0604020202020204" pitchFamily="34" charset="0"/>
              <a:buNone/>
              <a:defRPr sz="1400">
                <a:solidFill>
                  <a:srgbClr val="555554"/>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Click to edit Master text styles</a:t>
            </a:r>
          </a:p>
        </p:txBody>
      </p:sp>
    </p:spTree>
    <p:extLst>
      <p:ext uri="{BB962C8B-B14F-4D97-AF65-F5344CB8AC3E}">
        <p14:creationId xmlns:p14="http://schemas.microsoft.com/office/powerpoint/2010/main" val="1819427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0801" y="271463"/>
            <a:ext cx="10367433" cy="1176337"/>
          </a:xfrm>
        </p:spPr>
        <p:txBody>
          <a:bodyPr/>
          <a:lstStyle/>
          <a:p>
            <a:r>
              <a:rPr lang="en-US"/>
              <a:t>Click to edit Master title style</a:t>
            </a:r>
            <a:endParaRPr lang="en-CA"/>
          </a:p>
        </p:txBody>
      </p:sp>
      <p:sp>
        <p:nvSpPr>
          <p:cNvPr id="3" name="Text Placeholder 2"/>
          <p:cNvSpPr>
            <a:spLocks noGrp="1"/>
          </p:cNvSpPr>
          <p:nvPr>
            <p:ph type="body" sz="half" idx="1"/>
          </p:nvPr>
        </p:nvSpPr>
        <p:spPr>
          <a:xfrm>
            <a:off x="1219200" y="1676401"/>
            <a:ext cx="5073651"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hart Placeholder 3"/>
          <p:cNvSpPr>
            <a:spLocks noGrp="1"/>
          </p:cNvSpPr>
          <p:nvPr>
            <p:ph type="chart" sz="half" idx="2"/>
          </p:nvPr>
        </p:nvSpPr>
        <p:spPr>
          <a:xfrm>
            <a:off x="6496052" y="1676401"/>
            <a:ext cx="5073649" cy="4181475"/>
          </a:xfrm>
        </p:spPr>
        <p:txBody>
          <a:bodyPr/>
          <a:lstStyle/>
          <a:p>
            <a:pPr lvl="0"/>
            <a:endParaRPr lang="en-CA" noProof="0"/>
          </a:p>
        </p:txBody>
      </p:sp>
    </p:spTree>
    <p:extLst>
      <p:ext uri="{BB962C8B-B14F-4D97-AF65-F5344CB8AC3E}">
        <p14:creationId xmlns:p14="http://schemas.microsoft.com/office/powerpoint/2010/main" val="2066041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1" y="271463"/>
            <a:ext cx="10367433" cy="1176337"/>
          </a:xfrm>
        </p:spPr>
        <p:txBody>
          <a:bodyPr/>
          <a:lstStyle/>
          <a:p>
            <a:r>
              <a:rPr lang="en-US"/>
              <a:t>Click to edit Master title style</a:t>
            </a:r>
            <a:endParaRPr lang="en-CA"/>
          </a:p>
        </p:txBody>
      </p:sp>
      <p:sp>
        <p:nvSpPr>
          <p:cNvPr id="3" name="Text Placeholder 2"/>
          <p:cNvSpPr>
            <a:spLocks noGrp="1"/>
          </p:cNvSpPr>
          <p:nvPr>
            <p:ph type="body" sz="half" idx="1"/>
          </p:nvPr>
        </p:nvSpPr>
        <p:spPr>
          <a:xfrm>
            <a:off x="1219201" y="1676400"/>
            <a:ext cx="10350500" cy="2014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1219201" y="3843339"/>
            <a:ext cx="10350500" cy="201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722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20801" y="271463"/>
            <a:ext cx="10367433" cy="1176337"/>
          </a:xfrm>
        </p:spPr>
        <p:txBody>
          <a:bodyPr/>
          <a:lstStyle/>
          <a:p>
            <a:r>
              <a:rPr lang="en-US"/>
              <a:t>Click to edit Master title style</a:t>
            </a:r>
            <a:endParaRPr lang="en-CA"/>
          </a:p>
        </p:txBody>
      </p:sp>
      <p:sp>
        <p:nvSpPr>
          <p:cNvPr id="3" name="Content Placeholder 2"/>
          <p:cNvSpPr>
            <a:spLocks noGrp="1"/>
          </p:cNvSpPr>
          <p:nvPr>
            <p:ph sz="half" idx="1"/>
          </p:nvPr>
        </p:nvSpPr>
        <p:spPr>
          <a:xfrm>
            <a:off x="1219200" y="1676401"/>
            <a:ext cx="5073651"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496052" y="1676401"/>
            <a:ext cx="5073649" cy="418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9303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B00A5-75B5-7B05-9B26-C2684AD02EEB}"/>
              </a:ext>
            </a:extLst>
          </p:cNvPr>
          <p:cNvSpPr>
            <a:spLocks noGrp="1"/>
          </p:cNvSpPr>
          <p:nvPr>
            <p:ph idx="1"/>
          </p:nvPr>
        </p:nvSpPr>
        <p:spPr>
          <a:xfrm>
            <a:off x="863600" y="1825625"/>
            <a:ext cx="10490199" cy="4351338"/>
          </a:xfrm>
        </p:spPr>
        <p:txBody>
          <a:bodyPr/>
          <a:lstStyle>
            <a:lvl1pPr>
              <a:defRPr>
                <a:solidFill>
                  <a:srgbClr val="222935"/>
                </a:solidFill>
              </a:defRPr>
            </a:lvl1pPr>
            <a:lvl2pPr>
              <a:defRPr>
                <a:solidFill>
                  <a:srgbClr val="555554"/>
                </a:solidFill>
              </a:defRPr>
            </a:lvl2pPr>
            <a:lvl3pPr>
              <a:defRPr>
                <a:solidFill>
                  <a:srgbClr val="555554"/>
                </a:solidFill>
              </a:defRPr>
            </a:lvl3pPr>
            <a:lvl4pPr>
              <a:defRPr>
                <a:solidFill>
                  <a:srgbClr val="555554"/>
                </a:solidFill>
              </a:defRPr>
            </a:lvl4pPr>
            <a:lvl5pPr>
              <a:defRPr>
                <a:solidFill>
                  <a:srgbClr val="5555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7F5C6FD-81EC-9CB5-12E2-6DD0C622E0A2}"/>
              </a:ext>
            </a:extLst>
          </p:cNvPr>
          <p:cNvSpPr>
            <a:spLocks noGrp="1"/>
          </p:cNvSpPr>
          <p:nvPr>
            <p:ph type="ftr" sz="quarter" idx="11"/>
          </p:nvPr>
        </p:nvSpPr>
        <p:spPr>
          <a:xfrm>
            <a:off x="4038600" y="6376694"/>
            <a:ext cx="6769308" cy="365125"/>
          </a:xfrm>
          <a:prstGeom prst="rect">
            <a:avLst/>
          </a:prstGeom>
        </p:spPr>
        <p:txBody>
          <a:bodyPr anchor="ctr"/>
          <a:lstStyle>
            <a:lvl1pPr algn="r">
              <a:defRPr sz="1100">
                <a:solidFill>
                  <a:schemeClr val="tx1">
                    <a:lumMod val="50000"/>
                    <a:lumOff val="50000"/>
                  </a:schemeClr>
                </a:solidFill>
              </a:defRPr>
            </a:lvl1pPr>
          </a:lstStyle>
          <a:p>
            <a:endParaRPr lang="en-US" dirty="0"/>
          </a:p>
        </p:txBody>
      </p:sp>
      <p:sp>
        <p:nvSpPr>
          <p:cNvPr id="6" name="Slide Number Placeholder 5">
            <a:extLst>
              <a:ext uri="{FF2B5EF4-FFF2-40B4-BE49-F238E27FC236}">
                <a16:creationId xmlns:a16="http://schemas.microsoft.com/office/drawing/2014/main" id="{D0428560-6EC6-1EC5-A46D-EFACC01DCB46}"/>
              </a:ext>
            </a:extLst>
          </p:cNvPr>
          <p:cNvSpPr>
            <a:spLocks noGrp="1"/>
          </p:cNvSpPr>
          <p:nvPr>
            <p:ph type="sldNum" sz="quarter" idx="12"/>
          </p:nvPr>
        </p:nvSpPr>
        <p:spPr>
          <a:xfrm>
            <a:off x="10972800" y="6377214"/>
            <a:ext cx="839448" cy="409575"/>
          </a:xfrm>
          <a:prstGeom prst="rect">
            <a:avLst/>
          </a:prstGeom>
        </p:spPr>
        <p:txBody>
          <a:bodyPr/>
          <a:lstStyle/>
          <a:p>
            <a:fld id="{1985E361-379B-A34C-B0C6-566AAB46449C}" type="slidenum">
              <a:rPr lang="en-US" smtClean="0"/>
              <a:t>‹#›</a:t>
            </a:fld>
            <a:endParaRPr lang="en-US" dirty="0"/>
          </a:p>
        </p:txBody>
      </p:sp>
      <p:pic>
        <p:nvPicPr>
          <p:cNvPr id="10" name="Picture 9">
            <a:extLst>
              <a:ext uri="{FF2B5EF4-FFF2-40B4-BE49-F238E27FC236}">
                <a16:creationId xmlns:a16="http://schemas.microsoft.com/office/drawing/2014/main" id="{5BACC7A7-1C09-35C9-30F0-F9E367C777BA}"/>
              </a:ext>
            </a:extLst>
          </p:cNvPr>
          <p:cNvPicPr>
            <a:picLocks noChangeAspect="1"/>
          </p:cNvPicPr>
          <p:nvPr userDrawn="1"/>
        </p:nvPicPr>
        <p:blipFill>
          <a:blip r:embed="rId2">
            <a:alphaModFix amt="50000"/>
          </a:blip>
          <a:stretch>
            <a:fillRect/>
          </a:stretch>
        </p:blipFill>
        <p:spPr>
          <a:xfrm>
            <a:off x="-1" y="1"/>
            <a:ext cx="10397837" cy="1067330"/>
          </a:xfrm>
          <a:prstGeom prst="rect">
            <a:avLst/>
          </a:prstGeom>
        </p:spPr>
      </p:pic>
      <p:sp>
        <p:nvSpPr>
          <p:cNvPr id="12" name="Title 1">
            <a:extLst>
              <a:ext uri="{FF2B5EF4-FFF2-40B4-BE49-F238E27FC236}">
                <a16:creationId xmlns:a16="http://schemas.microsoft.com/office/drawing/2014/main" id="{9196F2D9-4769-B5BA-2BE1-C941753DF954}"/>
              </a:ext>
            </a:extLst>
          </p:cNvPr>
          <p:cNvSpPr>
            <a:spLocks noGrp="1"/>
          </p:cNvSpPr>
          <p:nvPr>
            <p:ph type="title"/>
          </p:nvPr>
        </p:nvSpPr>
        <p:spPr>
          <a:xfrm>
            <a:off x="863600" y="245695"/>
            <a:ext cx="8506643" cy="821635"/>
          </a:xfrm>
          <a:prstGeom prst="rect">
            <a:avLst/>
          </a:prstGeom>
        </p:spPr>
        <p:txBody>
          <a:bodyPr anchor="ctr">
            <a:normAutofit/>
          </a:bodyPr>
          <a:lstStyle>
            <a:lvl1pPr>
              <a:defRPr sz="3200" b="1">
                <a:solidFill>
                  <a:srgbClr val="222935"/>
                </a:solidFill>
              </a:defRPr>
            </a:lvl1pPr>
          </a:lstStyle>
          <a:p>
            <a:r>
              <a:rPr lang="en-US" dirty="0"/>
              <a:t>Click to edit Master title style</a:t>
            </a:r>
          </a:p>
        </p:txBody>
      </p:sp>
      <p:sp>
        <p:nvSpPr>
          <p:cNvPr id="13" name="Rectangle 12">
            <a:extLst>
              <a:ext uri="{FF2B5EF4-FFF2-40B4-BE49-F238E27FC236}">
                <a16:creationId xmlns:a16="http://schemas.microsoft.com/office/drawing/2014/main" id="{8E8DAE2D-8755-2B1B-E8AF-FC4352EFDDE3}"/>
              </a:ext>
            </a:extLst>
          </p:cNvPr>
          <p:cNvSpPr/>
          <p:nvPr userDrawn="1"/>
        </p:nvSpPr>
        <p:spPr>
          <a:xfrm>
            <a:off x="0" y="6786790"/>
            <a:ext cx="12192000" cy="71210"/>
          </a:xfrm>
          <a:prstGeom prst="rect">
            <a:avLst/>
          </a:prstGeom>
          <a:solidFill>
            <a:srgbClr val="124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8B04F8DB-7E5F-6CE6-354A-B3C95EEDFBC4}"/>
              </a:ext>
            </a:extLst>
          </p:cNvPr>
          <p:cNvPicPr>
            <a:picLocks noChangeAspect="1"/>
          </p:cNvPicPr>
          <p:nvPr userDrawn="1"/>
        </p:nvPicPr>
        <p:blipFill rotWithShape="1">
          <a:blip r:embed="rId3"/>
          <a:srcRect l="-1" t="-6366" r="-2184" b="-5427"/>
          <a:stretch/>
        </p:blipFill>
        <p:spPr>
          <a:xfrm>
            <a:off x="11017021" y="228414"/>
            <a:ext cx="751005" cy="821635"/>
          </a:xfrm>
          <a:prstGeom prst="rect">
            <a:avLst/>
          </a:prstGeom>
        </p:spPr>
      </p:pic>
    </p:spTree>
    <p:extLst>
      <p:ext uri="{BB962C8B-B14F-4D97-AF65-F5344CB8AC3E}">
        <p14:creationId xmlns:p14="http://schemas.microsoft.com/office/powerpoint/2010/main" val="231895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31E0-423A-22D3-23BA-4E13A3F6333D}"/>
              </a:ext>
            </a:extLst>
          </p:cNvPr>
          <p:cNvSpPr>
            <a:spLocks noGrp="1"/>
          </p:cNvSpPr>
          <p:nvPr>
            <p:ph type="title"/>
          </p:nvPr>
        </p:nvSpPr>
        <p:spPr>
          <a:xfrm>
            <a:off x="863601" y="318847"/>
            <a:ext cx="9713274" cy="821635"/>
          </a:xfrm>
          <a:prstGeom prst="rect">
            <a:avLst/>
          </a:prstGeom>
        </p:spPr>
        <p:txBody>
          <a:bodyPr anchor="ctr">
            <a:normAutofit/>
          </a:bodyPr>
          <a:lstStyle>
            <a:lvl1pPr>
              <a:defRPr sz="3200" b="0">
                <a:solidFill>
                  <a:srgbClr val="124B9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B00A5-75B5-7B05-9B26-C2684AD02EEB}"/>
              </a:ext>
            </a:extLst>
          </p:cNvPr>
          <p:cNvSpPr>
            <a:spLocks noGrp="1"/>
          </p:cNvSpPr>
          <p:nvPr>
            <p:ph idx="1"/>
          </p:nvPr>
        </p:nvSpPr>
        <p:spPr>
          <a:xfrm>
            <a:off x="863600" y="1825625"/>
            <a:ext cx="10490199" cy="4351338"/>
          </a:xfrm>
        </p:spPr>
        <p:txBody>
          <a:bodyPr>
            <a:normAutofit/>
          </a:bodyPr>
          <a:lstStyle>
            <a:lvl1pPr>
              <a:defRPr sz="2400"/>
            </a:lvl1pPr>
            <a:lvl2pPr>
              <a:defRPr sz="2000">
                <a:solidFill>
                  <a:srgbClr val="555554"/>
                </a:solidFill>
              </a:defRPr>
            </a:lvl2pPr>
            <a:lvl3pPr>
              <a:defRPr sz="1800">
                <a:solidFill>
                  <a:srgbClr val="555554"/>
                </a:solidFill>
              </a:defRPr>
            </a:lvl3pPr>
            <a:lvl4pPr>
              <a:defRPr sz="1600">
                <a:solidFill>
                  <a:srgbClr val="555554"/>
                </a:solidFill>
              </a:defRPr>
            </a:lvl4pPr>
            <a:lvl5pPr>
              <a:defRPr sz="1600">
                <a:solidFill>
                  <a:srgbClr val="5555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7F5C6FD-81EC-9CB5-12E2-6DD0C622E0A2}"/>
              </a:ext>
            </a:extLst>
          </p:cNvPr>
          <p:cNvSpPr>
            <a:spLocks noGrp="1"/>
          </p:cNvSpPr>
          <p:nvPr>
            <p:ph type="ftr" sz="quarter" idx="11"/>
          </p:nvPr>
        </p:nvSpPr>
        <p:spPr>
          <a:xfrm>
            <a:off x="4038600" y="6376694"/>
            <a:ext cx="6769308" cy="365125"/>
          </a:xfrm>
          <a:prstGeom prst="rect">
            <a:avLst/>
          </a:prstGeom>
        </p:spPr>
        <p:txBody>
          <a:bodyPr anchor="ctr"/>
          <a:lstStyle>
            <a:lvl1pPr algn="r">
              <a:defRPr sz="1100">
                <a:solidFill>
                  <a:schemeClr val="tx1">
                    <a:lumMod val="50000"/>
                    <a:lumOff val="50000"/>
                  </a:schemeClr>
                </a:solidFill>
              </a:defRPr>
            </a:lvl1pPr>
          </a:lstStyle>
          <a:p>
            <a:endParaRPr lang="en-US" dirty="0"/>
          </a:p>
        </p:txBody>
      </p:sp>
      <p:sp>
        <p:nvSpPr>
          <p:cNvPr id="6" name="Slide Number Placeholder 5">
            <a:extLst>
              <a:ext uri="{FF2B5EF4-FFF2-40B4-BE49-F238E27FC236}">
                <a16:creationId xmlns:a16="http://schemas.microsoft.com/office/drawing/2014/main" id="{D0428560-6EC6-1EC5-A46D-EFACC01DCB46}"/>
              </a:ext>
            </a:extLst>
          </p:cNvPr>
          <p:cNvSpPr>
            <a:spLocks noGrp="1"/>
          </p:cNvSpPr>
          <p:nvPr>
            <p:ph type="sldNum" sz="quarter" idx="12"/>
          </p:nvPr>
        </p:nvSpPr>
        <p:spPr>
          <a:xfrm>
            <a:off x="10972800" y="6377214"/>
            <a:ext cx="839448" cy="409575"/>
          </a:xfrm>
          <a:prstGeom prst="rect">
            <a:avLst/>
          </a:prstGeom>
        </p:spPr>
        <p:txBody>
          <a:bodyPr/>
          <a:lstStyle/>
          <a:p>
            <a:fld id="{1985E361-379B-A34C-B0C6-566AAB46449C}" type="slidenum">
              <a:rPr lang="en-US" smtClean="0"/>
              <a:t>‹#›</a:t>
            </a:fld>
            <a:endParaRPr lang="en-US" dirty="0"/>
          </a:p>
        </p:txBody>
      </p:sp>
      <p:sp>
        <p:nvSpPr>
          <p:cNvPr id="9" name="Rectangle 8">
            <a:extLst>
              <a:ext uri="{FF2B5EF4-FFF2-40B4-BE49-F238E27FC236}">
                <a16:creationId xmlns:a16="http://schemas.microsoft.com/office/drawing/2014/main" id="{D7634E16-E702-1F10-0D71-EB7C96602A04}"/>
              </a:ext>
            </a:extLst>
          </p:cNvPr>
          <p:cNvSpPr/>
          <p:nvPr userDrawn="1"/>
        </p:nvSpPr>
        <p:spPr>
          <a:xfrm>
            <a:off x="0" y="-1"/>
            <a:ext cx="12204699" cy="71211"/>
          </a:xfrm>
          <a:prstGeom prst="rect">
            <a:avLst/>
          </a:prstGeom>
          <a:solidFill>
            <a:srgbClr val="124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1A86D76-4828-7A43-4512-735EA01E7774}"/>
              </a:ext>
            </a:extLst>
          </p:cNvPr>
          <p:cNvPicPr>
            <a:picLocks noChangeAspect="1"/>
          </p:cNvPicPr>
          <p:nvPr userDrawn="1"/>
        </p:nvPicPr>
        <p:blipFill rotWithShape="1">
          <a:blip r:embed="rId2"/>
          <a:srcRect l="-1" t="-6366" r="-2184" b="-5427"/>
          <a:stretch/>
        </p:blipFill>
        <p:spPr>
          <a:xfrm>
            <a:off x="11017021" y="228414"/>
            <a:ext cx="751005" cy="821635"/>
          </a:xfrm>
          <a:prstGeom prst="rect">
            <a:avLst/>
          </a:prstGeom>
        </p:spPr>
      </p:pic>
    </p:spTree>
    <p:extLst>
      <p:ext uri="{BB962C8B-B14F-4D97-AF65-F5344CB8AC3E}">
        <p14:creationId xmlns:p14="http://schemas.microsoft.com/office/powerpoint/2010/main" val="252935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565FD7-9813-7A87-510C-AB38D6C8B148}"/>
              </a:ext>
            </a:extLst>
          </p:cNvPr>
          <p:cNvSpPr>
            <a:spLocks noGrp="1"/>
          </p:cNvSpPr>
          <p:nvPr>
            <p:ph type="pic" sz="quarter" idx="10"/>
          </p:nvPr>
        </p:nvSpPr>
        <p:spPr>
          <a:xfrm>
            <a:off x="-530352" y="576072"/>
            <a:ext cx="6069320" cy="6581702"/>
          </a:xfrm>
          <a:prstGeom prst="roundRect">
            <a:avLst>
              <a:gd name="adj" fmla="val 4147"/>
            </a:avLst>
          </a:prstGeom>
          <a:ln>
            <a:noFill/>
          </a:ln>
        </p:spPr>
        <p:style>
          <a:lnRef idx="2">
            <a:schemeClr val="dk1"/>
          </a:lnRef>
          <a:fillRef idx="1">
            <a:schemeClr val="lt1"/>
          </a:fillRef>
          <a:effectRef idx="0">
            <a:schemeClr val="dk1"/>
          </a:effectRef>
          <a:fontRef idx="minor">
            <a:schemeClr val="dk1"/>
          </a:fontRef>
        </p:style>
        <p:txBody>
          <a:bodyPr/>
          <a:lstStyle/>
          <a:p>
            <a:endParaRPr lang="en-US" dirty="0"/>
          </a:p>
        </p:txBody>
      </p:sp>
      <p:sp>
        <p:nvSpPr>
          <p:cNvPr id="10" name="Title 1">
            <a:extLst>
              <a:ext uri="{FF2B5EF4-FFF2-40B4-BE49-F238E27FC236}">
                <a16:creationId xmlns:a16="http://schemas.microsoft.com/office/drawing/2014/main" id="{7A2A6A9D-F54D-F5A1-7D33-AE8D1B98C079}"/>
              </a:ext>
            </a:extLst>
          </p:cNvPr>
          <p:cNvSpPr>
            <a:spLocks noGrp="1"/>
          </p:cNvSpPr>
          <p:nvPr>
            <p:ph type="title"/>
          </p:nvPr>
        </p:nvSpPr>
        <p:spPr>
          <a:xfrm>
            <a:off x="6434461" y="2103437"/>
            <a:ext cx="4896988" cy="1325563"/>
          </a:xfrm>
          <a:prstGeom prst="rect">
            <a:avLst/>
          </a:prstGeom>
        </p:spPr>
        <p:txBody>
          <a:bodyPr/>
          <a:lstStyle>
            <a:lvl1pPr>
              <a:defRPr b="0"/>
            </a:lvl1pPr>
          </a:lstStyle>
          <a:p>
            <a:r>
              <a:rPr lang="en-US" dirty="0"/>
              <a:t>Click to edit Master title style</a:t>
            </a:r>
          </a:p>
        </p:txBody>
      </p:sp>
      <p:sp>
        <p:nvSpPr>
          <p:cNvPr id="4" name="Content Placeholder 2">
            <a:extLst>
              <a:ext uri="{FF2B5EF4-FFF2-40B4-BE49-F238E27FC236}">
                <a16:creationId xmlns:a16="http://schemas.microsoft.com/office/drawing/2014/main" id="{BA5C13EA-7E84-A181-B26D-25D771677C4F}"/>
              </a:ext>
            </a:extLst>
          </p:cNvPr>
          <p:cNvSpPr>
            <a:spLocks noGrp="1"/>
          </p:cNvSpPr>
          <p:nvPr>
            <p:ph sz="half" idx="1"/>
          </p:nvPr>
        </p:nvSpPr>
        <p:spPr>
          <a:xfrm>
            <a:off x="6408176" y="3859085"/>
            <a:ext cx="5181600" cy="1362140"/>
          </a:xfrm>
        </p:spPr>
        <p:txBody>
          <a:bodyPr>
            <a:normAutofit/>
          </a:bodyPr>
          <a:lstStyle>
            <a:lvl1pPr marL="0" indent="0">
              <a:lnSpc>
                <a:spcPct val="114000"/>
              </a:lnSpc>
              <a:buNone/>
              <a:defRPr sz="2400"/>
            </a:lvl1pPr>
            <a:lvl2pPr marL="457200" indent="0">
              <a:buNone/>
              <a:defRPr/>
            </a:lvl2pPr>
          </a:lstStyle>
          <a:p>
            <a:pPr marL="0" marR="0" lvl="0" indent="0" algn="l" defTabSz="914400" rtl="0" eaLnBrk="1" fontAlgn="auto" latinLnBrk="0" hangingPunct="1">
              <a:lnSpc>
                <a:spcPct val="90000"/>
              </a:lnSpc>
              <a:spcBef>
                <a:spcPts val="1000"/>
              </a:spcBef>
              <a:spcAft>
                <a:spcPts val="0"/>
              </a:spcAft>
              <a:buClr>
                <a:srgbClr val="124B95"/>
              </a:buClr>
              <a:buSzTx/>
              <a:buFont typeface="Wingdings" pitchFamily="2" charset="2"/>
              <a:buNone/>
              <a:tabLst/>
              <a:defRPr/>
            </a:pPr>
            <a:r>
              <a:rPr lang="en-US" dirty="0"/>
              <a:t>Click to edit Master text styles</a:t>
            </a:r>
          </a:p>
          <a:p>
            <a:pPr marL="0" marR="0" lvl="0" indent="0" algn="l" defTabSz="914400" rtl="0" eaLnBrk="1" fontAlgn="auto" latinLnBrk="0" hangingPunct="1">
              <a:lnSpc>
                <a:spcPct val="90000"/>
              </a:lnSpc>
              <a:spcBef>
                <a:spcPts val="1000"/>
              </a:spcBef>
              <a:spcAft>
                <a:spcPts val="0"/>
              </a:spcAft>
              <a:buClr>
                <a:srgbClr val="124B95"/>
              </a:buClr>
              <a:buSzTx/>
              <a:buFont typeface="Wingdings" pitchFamily="2" charset="2"/>
              <a:buNone/>
              <a:tabLst/>
              <a:defRPr/>
            </a:pPr>
            <a:r>
              <a:rPr lang="en-US" dirty="0"/>
              <a:t> </a:t>
            </a:r>
          </a:p>
          <a:p>
            <a:pPr lvl="0"/>
            <a:endParaRPr lang="en-US" dirty="0"/>
          </a:p>
        </p:txBody>
      </p:sp>
      <p:sp>
        <p:nvSpPr>
          <p:cNvPr id="7" name="Rectangle 6">
            <a:extLst>
              <a:ext uri="{FF2B5EF4-FFF2-40B4-BE49-F238E27FC236}">
                <a16:creationId xmlns:a16="http://schemas.microsoft.com/office/drawing/2014/main" id="{5D217A5D-9BB0-FFC0-F787-466F68057517}"/>
              </a:ext>
            </a:extLst>
          </p:cNvPr>
          <p:cNvSpPr/>
          <p:nvPr userDrawn="1"/>
        </p:nvSpPr>
        <p:spPr>
          <a:xfrm>
            <a:off x="0" y="-1"/>
            <a:ext cx="12204699" cy="71211"/>
          </a:xfrm>
          <a:prstGeom prst="rect">
            <a:avLst/>
          </a:prstGeom>
          <a:solidFill>
            <a:srgbClr val="124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E7080B4-8FA8-0C1A-D096-49C5D3734EB2}"/>
              </a:ext>
            </a:extLst>
          </p:cNvPr>
          <p:cNvPicPr>
            <a:picLocks noChangeAspect="1"/>
          </p:cNvPicPr>
          <p:nvPr userDrawn="1"/>
        </p:nvPicPr>
        <p:blipFill rotWithShape="1">
          <a:blip r:embed="rId2"/>
          <a:srcRect l="-1" t="-6366" r="-2184" b="-5427"/>
          <a:stretch/>
        </p:blipFill>
        <p:spPr>
          <a:xfrm>
            <a:off x="11017021" y="228414"/>
            <a:ext cx="751005" cy="821635"/>
          </a:xfrm>
          <a:prstGeom prst="rect">
            <a:avLst/>
          </a:prstGeom>
        </p:spPr>
      </p:pic>
    </p:spTree>
    <p:extLst>
      <p:ext uri="{BB962C8B-B14F-4D97-AF65-F5344CB8AC3E}">
        <p14:creationId xmlns:p14="http://schemas.microsoft.com/office/powerpoint/2010/main" val="379017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565FD7-9813-7A87-510C-AB38D6C8B148}"/>
              </a:ext>
            </a:extLst>
          </p:cNvPr>
          <p:cNvSpPr>
            <a:spLocks noGrp="1"/>
          </p:cNvSpPr>
          <p:nvPr>
            <p:ph type="pic" sz="quarter" idx="10"/>
          </p:nvPr>
        </p:nvSpPr>
        <p:spPr>
          <a:xfrm>
            <a:off x="863599" y="1981670"/>
            <a:ext cx="3266823" cy="2137481"/>
          </a:xfrm>
          <a:prstGeom prst="roundRect">
            <a:avLst>
              <a:gd name="adj" fmla="val 4147"/>
            </a:avLst>
          </a:prstGeom>
          <a:ln>
            <a:noFill/>
          </a:ln>
        </p:spPr>
        <p:style>
          <a:lnRef idx="2">
            <a:schemeClr val="dk1"/>
          </a:lnRef>
          <a:fillRef idx="1">
            <a:schemeClr val="lt1"/>
          </a:fillRef>
          <a:effectRef idx="0">
            <a:schemeClr val="dk1"/>
          </a:effectRef>
          <a:fontRef idx="minor">
            <a:schemeClr val="dk1"/>
          </a:fontRef>
        </p:style>
        <p:txBody>
          <a:bodyPr/>
          <a:lstStyle/>
          <a:p>
            <a:endParaRPr lang="en-US" dirty="0"/>
          </a:p>
        </p:txBody>
      </p:sp>
      <p:sp>
        <p:nvSpPr>
          <p:cNvPr id="7" name="Rectangle 6">
            <a:extLst>
              <a:ext uri="{FF2B5EF4-FFF2-40B4-BE49-F238E27FC236}">
                <a16:creationId xmlns:a16="http://schemas.microsoft.com/office/drawing/2014/main" id="{5D217A5D-9BB0-FFC0-F787-466F68057517}"/>
              </a:ext>
            </a:extLst>
          </p:cNvPr>
          <p:cNvSpPr/>
          <p:nvPr userDrawn="1"/>
        </p:nvSpPr>
        <p:spPr>
          <a:xfrm>
            <a:off x="0" y="-1"/>
            <a:ext cx="12204699" cy="71211"/>
          </a:xfrm>
          <a:prstGeom prst="rect">
            <a:avLst/>
          </a:prstGeom>
          <a:solidFill>
            <a:srgbClr val="124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E7080B4-8FA8-0C1A-D096-49C5D3734EB2}"/>
              </a:ext>
            </a:extLst>
          </p:cNvPr>
          <p:cNvPicPr>
            <a:picLocks noChangeAspect="1"/>
          </p:cNvPicPr>
          <p:nvPr userDrawn="1"/>
        </p:nvPicPr>
        <p:blipFill rotWithShape="1">
          <a:blip r:embed="rId2"/>
          <a:srcRect l="-1" t="-6366" r="-2184" b="-5427"/>
          <a:stretch/>
        </p:blipFill>
        <p:spPr>
          <a:xfrm>
            <a:off x="11017021" y="228414"/>
            <a:ext cx="751005" cy="821635"/>
          </a:xfrm>
          <a:prstGeom prst="rect">
            <a:avLst/>
          </a:prstGeom>
        </p:spPr>
      </p:pic>
      <p:sp>
        <p:nvSpPr>
          <p:cNvPr id="6" name="Title 1">
            <a:extLst>
              <a:ext uri="{FF2B5EF4-FFF2-40B4-BE49-F238E27FC236}">
                <a16:creationId xmlns:a16="http://schemas.microsoft.com/office/drawing/2014/main" id="{4C37C518-E2AE-E7C0-4290-8623E9F48FC6}"/>
              </a:ext>
            </a:extLst>
          </p:cNvPr>
          <p:cNvSpPr>
            <a:spLocks noGrp="1"/>
          </p:cNvSpPr>
          <p:nvPr>
            <p:ph type="title"/>
          </p:nvPr>
        </p:nvSpPr>
        <p:spPr>
          <a:xfrm>
            <a:off x="863601" y="318847"/>
            <a:ext cx="9807542" cy="821635"/>
          </a:xfrm>
          <a:prstGeom prst="rect">
            <a:avLst/>
          </a:prstGeom>
        </p:spPr>
        <p:txBody>
          <a:bodyPr anchor="ctr">
            <a:normAutofit/>
          </a:bodyPr>
          <a:lstStyle>
            <a:lvl1pPr>
              <a:defRPr sz="3200" b="0">
                <a:solidFill>
                  <a:srgbClr val="124B95"/>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184D51B3-E4E1-517E-99A4-E1ECD4A34A4F}"/>
              </a:ext>
            </a:extLst>
          </p:cNvPr>
          <p:cNvSpPr>
            <a:spLocks noGrp="1"/>
          </p:cNvSpPr>
          <p:nvPr>
            <p:ph sz="half" idx="13"/>
          </p:nvPr>
        </p:nvSpPr>
        <p:spPr>
          <a:xfrm>
            <a:off x="863600" y="5104231"/>
            <a:ext cx="3266823" cy="866834"/>
          </a:xfrm>
        </p:spPr>
        <p:txBody>
          <a:bodyPr>
            <a:normAutofit/>
          </a:bodyPr>
          <a:lstStyle>
            <a:lvl1pPr marL="0" indent="0">
              <a:buFont typeface="Arial" panose="020B0604020202020204" pitchFamily="34" charset="0"/>
              <a:buNone/>
              <a:defRPr sz="1400">
                <a:solidFill>
                  <a:srgbClr val="555554"/>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Click to edit Master text styles</a:t>
            </a:r>
          </a:p>
        </p:txBody>
      </p:sp>
      <p:sp>
        <p:nvSpPr>
          <p:cNvPr id="11" name="Content Placeholder 2">
            <a:extLst>
              <a:ext uri="{FF2B5EF4-FFF2-40B4-BE49-F238E27FC236}">
                <a16:creationId xmlns:a16="http://schemas.microsoft.com/office/drawing/2014/main" id="{6EAF0BE0-979B-018B-F933-65846887D2ED}"/>
              </a:ext>
            </a:extLst>
          </p:cNvPr>
          <p:cNvSpPr>
            <a:spLocks noGrp="1"/>
          </p:cNvSpPr>
          <p:nvPr>
            <p:ph sz="half" idx="14" hasCustomPrompt="1"/>
          </p:nvPr>
        </p:nvSpPr>
        <p:spPr>
          <a:xfrm>
            <a:off x="863599" y="4217776"/>
            <a:ext cx="3266823" cy="866834"/>
          </a:xfrm>
        </p:spPr>
        <p:txBody>
          <a:bodyPr anchor="ctr">
            <a:normAutofit/>
          </a:bodyPr>
          <a:lstStyle>
            <a:lvl1pPr marL="0" indent="0" algn="ctr">
              <a:buFont typeface="Arial" panose="020B0604020202020204" pitchFamily="34" charset="0"/>
              <a:buNone/>
              <a:defRPr sz="2000" b="1">
                <a:solidFill>
                  <a:srgbClr val="ED342A"/>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Image Title or Heading Goes Here</a:t>
            </a:r>
          </a:p>
        </p:txBody>
      </p:sp>
      <p:sp>
        <p:nvSpPr>
          <p:cNvPr id="12" name="Picture Placeholder 2">
            <a:extLst>
              <a:ext uri="{FF2B5EF4-FFF2-40B4-BE49-F238E27FC236}">
                <a16:creationId xmlns:a16="http://schemas.microsoft.com/office/drawing/2014/main" id="{2D24C705-D5B3-2C05-8E52-F44CE20A0C36}"/>
              </a:ext>
            </a:extLst>
          </p:cNvPr>
          <p:cNvSpPr>
            <a:spLocks noGrp="1"/>
          </p:cNvSpPr>
          <p:nvPr>
            <p:ph type="pic" sz="quarter" idx="15"/>
          </p:nvPr>
        </p:nvSpPr>
        <p:spPr>
          <a:xfrm>
            <a:off x="4462588" y="1981670"/>
            <a:ext cx="3266823" cy="2137481"/>
          </a:xfrm>
          <a:prstGeom prst="roundRect">
            <a:avLst>
              <a:gd name="adj" fmla="val 4147"/>
            </a:avLst>
          </a:prstGeom>
          <a:ln>
            <a:noFill/>
          </a:ln>
        </p:spPr>
        <p:style>
          <a:lnRef idx="2">
            <a:schemeClr val="dk1"/>
          </a:lnRef>
          <a:fillRef idx="1">
            <a:schemeClr val="lt1"/>
          </a:fillRef>
          <a:effectRef idx="0">
            <a:schemeClr val="dk1"/>
          </a:effectRef>
          <a:fontRef idx="minor">
            <a:schemeClr val="dk1"/>
          </a:fontRef>
        </p:style>
        <p:txBody>
          <a:bodyPr/>
          <a:lstStyle/>
          <a:p>
            <a:endParaRPr lang="en-US" dirty="0"/>
          </a:p>
        </p:txBody>
      </p:sp>
      <p:sp>
        <p:nvSpPr>
          <p:cNvPr id="13" name="Content Placeholder 2">
            <a:extLst>
              <a:ext uri="{FF2B5EF4-FFF2-40B4-BE49-F238E27FC236}">
                <a16:creationId xmlns:a16="http://schemas.microsoft.com/office/drawing/2014/main" id="{8BA7F631-B3E5-1572-E85C-D869D3277D1B}"/>
              </a:ext>
            </a:extLst>
          </p:cNvPr>
          <p:cNvSpPr>
            <a:spLocks noGrp="1"/>
          </p:cNvSpPr>
          <p:nvPr>
            <p:ph sz="half" idx="16"/>
          </p:nvPr>
        </p:nvSpPr>
        <p:spPr>
          <a:xfrm>
            <a:off x="4462589" y="5104231"/>
            <a:ext cx="3266823" cy="866834"/>
          </a:xfrm>
        </p:spPr>
        <p:txBody>
          <a:bodyPr>
            <a:normAutofit/>
          </a:bodyPr>
          <a:lstStyle>
            <a:lvl1pPr marL="0" indent="0" algn="ctr">
              <a:buFont typeface="Arial" panose="020B0604020202020204" pitchFamily="34" charset="0"/>
              <a:buNone/>
              <a:defRPr sz="1400">
                <a:solidFill>
                  <a:srgbClr val="555554"/>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Click to edit Master text styles</a:t>
            </a:r>
          </a:p>
        </p:txBody>
      </p:sp>
      <p:sp>
        <p:nvSpPr>
          <p:cNvPr id="14" name="Content Placeholder 2">
            <a:extLst>
              <a:ext uri="{FF2B5EF4-FFF2-40B4-BE49-F238E27FC236}">
                <a16:creationId xmlns:a16="http://schemas.microsoft.com/office/drawing/2014/main" id="{5F846D82-9646-13CC-2255-CC9B8080D167}"/>
              </a:ext>
            </a:extLst>
          </p:cNvPr>
          <p:cNvSpPr>
            <a:spLocks noGrp="1"/>
          </p:cNvSpPr>
          <p:nvPr>
            <p:ph sz="half" idx="17" hasCustomPrompt="1"/>
          </p:nvPr>
        </p:nvSpPr>
        <p:spPr>
          <a:xfrm>
            <a:off x="4462588" y="4217776"/>
            <a:ext cx="3266823" cy="866834"/>
          </a:xfrm>
        </p:spPr>
        <p:txBody>
          <a:bodyPr anchor="ctr">
            <a:normAutofit/>
          </a:bodyPr>
          <a:lstStyle>
            <a:lvl1pPr marL="0" indent="0" algn="ctr">
              <a:buFont typeface="Arial" panose="020B0604020202020204" pitchFamily="34" charset="0"/>
              <a:buNone/>
              <a:defRPr sz="2000" b="1">
                <a:solidFill>
                  <a:srgbClr val="ED342A"/>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Image Title or Heading Goes Here</a:t>
            </a:r>
          </a:p>
        </p:txBody>
      </p:sp>
      <p:sp>
        <p:nvSpPr>
          <p:cNvPr id="15" name="Picture Placeholder 2">
            <a:extLst>
              <a:ext uri="{FF2B5EF4-FFF2-40B4-BE49-F238E27FC236}">
                <a16:creationId xmlns:a16="http://schemas.microsoft.com/office/drawing/2014/main" id="{470E417E-C015-BC04-6C8D-A59FEBB19061}"/>
              </a:ext>
            </a:extLst>
          </p:cNvPr>
          <p:cNvSpPr>
            <a:spLocks noGrp="1"/>
          </p:cNvSpPr>
          <p:nvPr>
            <p:ph type="pic" sz="quarter" idx="18"/>
          </p:nvPr>
        </p:nvSpPr>
        <p:spPr>
          <a:xfrm>
            <a:off x="8061576" y="1981670"/>
            <a:ext cx="3266823" cy="2137481"/>
          </a:xfrm>
          <a:prstGeom prst="roundRect">
            <a:avLst>
              <a:gd name="adj" fmla="val 4147"/>
            </a:avLst>
          </a:prstGeom>
          <a:ln>
            <a:noFill/>
          </a:ln>
        </p:spPr>
        <p:style>
          <a:lnRef idx="2">
            <a:schemeClr val="dk1"/>
          </a:lnRef>
          <a:fillRef idx="1">
            <a:schemeClr val="lt1"/>
          </a:fillRef>
          <a:effectRef idx="0">
            <a:schemeClr val="dk1"/>
          </a:effectRef>
          <a:fontRef idx="minor">
            <a:schemeClr val="dk1"/>
          </a:fontRef>
        </p:style>
        <p:txBody>
          <a:bodyPr/>
          <a:lstStyle/>
          <a:p>
            <a:endParaRPr lang="en-US" dirty="0"/>
          </a:p>
        </p:txBody>
      </p:sp>
      <p:sp>
        <p:nvSpPr>
          <p:cNvPr id="16" name="Content Placeholder 2">
            <a:extLst>
              <a:ext uri="{FF2B5EF4-FFF2-40B4-BE49-F238E27FC236}">
                <a16:creationId xmlns:a16="http://schemas.microsoft.com/office/drawing/2014/main" id="{FFBB0521-B082-56AD-D6DC-869C0A4E6806}"/>
              </a:ext>
            </a:extLst>
          </p:cNvPr>
          <p:cNvSpPr>
            <a:spLocks noGrp="1"/>
          </p:cNvSpPr>
          <p:nvPr>
            <p:ph sz="half" idx="19"/>
          </p:nvPr>
        </p:nvSpPr>
        <p:spPr>
          <a:xfrm>
            <a:off x="8061577" y="5104231"/>
            <a:ext cx="3266823" cy="866834"/>
          </a:xfrm>
        </p:spPr>
        <p:txBody>
          <a:bodyPr>
            <a:normAutofit/>
          </a:bodyPr>
          <a:lstStyle>
            <a:lvl1pPr marL="0" indent="0">
              <a:buFont typeface="Arial" panose="020B0604020202020204" pitchFamily="34" charset="0"/>
              <a:buNone/>
              <a:defRPr sz="1400">
                <a:solidFill>
                  <a:srgbClr val="555554"/>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Click to edit Master text styles</a:t>
            </a:r>
          </a:p>
        </p:txBody>
      </p:sp>
      <p:sp>
        <p:nvSpPr>
          <p:cNvPr id="17" name="Content Placeholder 2">
            <a:extLst>
              <a:ext uri="{FF2B5EF4-FFF2-40B4-BE49-F238E27FC236}">
                <a16:creationId xmlns:a16="http://schemas.microsoft.com/office/drawing/2014/main" id="{C39D545D-D088-8655-091B-FE506A4D913C}"/>
              </a:ext>
            </a:extLst>
          </p:cNvPr>
          <p:cNvSpPr>
            <a:spLocks noGrp="1"/>
          </p:cNvSpPr>
          <p:nvPr>
            <p:ph sz="half" idx="20" hasCustomPrompt="1"/>
          </p:nvPr>
        </p:nvSpPr>
        <p:spPr>
          <a:xfrm>
            <a:off x="8061576" y="4217776"/>
            <a:ext cx="3266823" cy="866834"/>
          </a:xfrm>
        </p:spPr>
        <p:txBody>
          <a:bodyPr anchor="ctr">
            <a:normAutofit/>
          </a:bodyPr>
          <a:lstStyle>
            <a:lvl1pPr marL="0" indent="0" algn="ctr">
              <a:buFont typeface="Arial" panose="020B0604020202020204" pitchFamily="34" charset="0"/>
              <a:buNone/>
              <a:defRPr sz="2000" b="1">
                <a:solidFill>
                  <a:srgbClr val="ED342A"/>
                </a:solidFill>
              </a:defRPr>
            </a:lvl1pPr>
            <a:lvl2pPr marL="457200" indent="0">
              <a:buNone/>
              <a:defRPr/>
            </a:lvl2pPr>
          </a:lstStyle>
          <a:p>
            <a:pPr marL="0" marR="0" lvl="0" indent="0" algn="l" defTabSz="914400" rtl="0" eaLnBrk="1" fontAlgn="auto" latinLnBrk="0" hangingPunct="1">
              <a:lnSpc>
                <a:spcPct val="105000"/>
              </a:lnSpc>
              <a:spcBef>
                <a:spcPts val="1000"/>
              </a:spcBef>
              <a:spcAft>
                <a:spcPts val="0"/>
              </a:spcAft>
              <a:buClr>
                <a:srgbClr val="124B95"/>
              </a:buClr>
              <a:buSzTx/>
              <a:buFont typeface="Arial" panose="020B0604020202020204" pitchFamily="34" charset="0"/>
              <a:buNone/>
              <a:tabLst/>
              <a:defRPr/>
            </a:pPr>
            <a:r>
              <a:rPr lang="en-US" dirty="0"/>
              <a:t>Image Title or Heading Goes Here</a:t>
            </a:r>
          </a:p>
        </p:txBody>
      </p:sp>
    </p:spTree>
    <p:extLst>
      <p:ext uri="{BB962C8B-B14F-4D97-AF65-F5344CB8AC3E}">
        <p14:creationId xmlns:p14="http://schemas.microsoft.com/office/powerpoint/2010/main" val="305191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16F5D8-EE9F-AF54-22EC-A0A83137A655}"/>
              </a:ext>
            </a:extLst>
          </p:cNvPr>
          <p:cNvSpPr>
            <a:spLocks noGrp="1"/>
          </p:cNvSpPr>
          <p:nvPr>
            <p:ph type="title"/>
          </p:nvPr>
        </p:nvSpPr>
        <p:spPr>
          <a:xfrm>
            <a:off x="4062334" y="4901785"/>
            <a:ext cx="7453780" cy="1379094"/>
          </a:xfrm>
          <a:prstGeom prst="rect">
            <a:avLst/>
          </a:prstGeom>
        </p:spPr>
        <p:txBody>
          <a:bodyPr anchor="b">
            <a:normAutofit/>
          </a:bodyPr>
          <a:lstStyle>
            <a:lvl1pPr algn="r">
              <a:defRPr sz="3600">
                <a:solidFill>
                  <a:schemeClr val="bg1"/>
                </a:solidFill>
              </a:defRPr>
            </a:lvl1pPr>
          </a:lstStyle>
          <a:p>
            <a:r>
              <a:rPr lang="en-US" dirty="0"/>
              <a:t>Click to edit Master title style</a:t>
            </a:r>
          </a:p>
        </p:txBody>
      </p:sp>
      <p:pic>
        <p:nvPicPr>
          <p:cNvPr id="9" name="Picture 8" descr="A close-up of a black background&#10;&#10;Description automatically generated with low confidence">
            <a:extLst>
              <a:ext uri="{FF2B5EF4-FFF2-40B4-BE49-F238E27FC236}">
                <a16:creationId xmlns:a16="http://schemas.microsoft.com/office/drawing/2014/main" id="{C22C46DA-3048-13C8-FF4B-38E91F5D1E27}"/>
              </a:ext>
            </a:extLst>
          </p:cNvPr>
          <p:cNvPicPr>
            <a:picLocks noChangeAspect="1"/>
          </p:cNvPicPr>
          <p:nvPr userDrawn="1"/>
        </p:nvPicPr>
        <p:blipFill>
          <a:blip r:embed="rId3"/>
          <a:stretch>
            <a:fillRect/>
          </a:stretch>
        </p:blipFill>
        <p:spPr>
          <a:xfrm>
            <a:off x="9491317" y="577121"/>
            <a:ext cx="2024797" cy="615575"/>
          </a:xfrm>
          <a:prstGeom prst="rect">
            <a:avLst/>
          </a:prstGeom>
        </p:spPr>
      </p:pic>
    </p:spTree>
    <p:extLst>
      <p:ext uri="{BB962C8B-B14F-4D97-AF65-F5344CB8AC3E}">
        <p14:creationId xmlns:p14="http://schemas.microsoft.com/office/powerpoint/2010/main" val="110794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31E0-423A-22D3-23BA-4E13A3F6333D}"/>
              </a:ext>
            </a:extLst>
          </p:cNvPr>
          <p:cNvSpPr>
            <a:spLocks noGrp="1"/>
          </p:cNvSpPr>
          <p:nvPr>
            <p:ph type="title"/>
          </p:nvPr>
        </p:nvSpPr>
        <p:spPr>
          <a:xfrm>
            <a:off x="863601" y="318847"/>
            <a:ext cx="8308679" cy="821635"/>
          </a:xfrm>
          <a:prstGeom prst="rect">
            <a:avLst/>
          </a:prstGeom>
        </p:spPr>
        <p:txBody>
          <a:bodyPr anchor="ctr">
            <a:normAutofit/>
          </a:bodyPr>
          <a:lstStyle>
            <a:lvl1pPr>
              <a:defRPr sz="3200" b="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B00A5-75B5-7B05-9B26-C2684AD02EEB}"/>
              </a:ext>
            </a:extLst>
          </p:cNvPr>
          <p:cNvSpPr>
            <a:spLocks noGrp="1"/>
          </p:cNvSpPr>
          <p:nvPr>
            <p:ph idx="1"/>
          </p:nvPr>
        </p:nvSpPr>
        <p:spPr>
          <a:xfrm>
            <a:off x="863600" y="1825625"/>
            <a:ext cx="10490199" cy="4351338"/>
          </a:xfrm>
        </p:spPr>
        <p:txBody>
          <a:bodyPr>
            <a:normAutofit/>
          </a:bodyPr>
          <a:lstStyle>
            <a:lvl1pPr>
              <a:buClr>
                <a:schemeClr val="bg1">
                  <a:lumMod val="65000"/>
                </a:schemeClr>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7F5C6FD-81EC-9CB5-12E2-6DD0C622E0A2}"/>
              </a:ext>
            </a:extLst>
          </p:cNvPr>
          <p:cNvSpPr>
            <a:spLocks noGrp="1"/>
          </p:cNvSpPr>
          <p:nvPr>
            <p:ph type="ftr" sz="quarter" idx="11"/>
          </p:nvPr>
        </p:nvSpPr>
        <p:spPr>
          <a:xfrm>
            <a:off x="4038600" y="6376694"/>
            <a:ext cx="6769308" cy="365125"/>
          </a:xfrm>
          <a:prstGeom prst="rect">
            <a:avLst/>
          </a:prstGeom>
        </p:spPr>
        <p:txBody>
          <a:bodyPr anchor="ctr"/>
          <a:lstStyle>
            <a:lvl1pPr algn="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D0428560-6EC6-1EC5-A46D-EFACC01DCB46}"/>
              </a:ext>
            </a:extLst>
          </p:cNvPr>
          <p:cNvSpPr>
            <a:spLocks noGrp="1"/>
          </p:cNvSpPr>
          <p:nvPr>
            <p:ph type="sldNum" sz="quarter" idx="12"/>
          </p:nvPr>
        </p:nvSpPr>
        <p:spPr>
          <a:xfrm>
            <a:off x="10972800" y="6377214"/>
            <a:ext cx="839448" cy="409575"/>
          </a:xfrm>
          <a:prstGeom prst="rect">
            <a:avLst/>
          </a:prstGeom>
        </p:spPr>
        <p:txBody>
          <a:bodyPr/>
          <a:lstStyle>
            <a:lvl1pPr>
              <a:defRPr>
                <a:solidFill>
                  <a:schemeClr val="bg1"/>
                </a:solidFill>
              </a:defRPr>
            </a:lvl1pPr>
          </a:lstStyle>
          <a:p>
            <a:fld id="{1985E361-379B-A34C-B0C6-566AAB46449C}" type="slidenum">
              <a:rPr lang="en-US" smtClean="0"/>
              <a:pPr/>
              <a:t>‹#›</a:t>
            </a:fld>
            <a:endParaRPr lang="en-US" dirty="0"/>
          </a:p>
        </p:txBody>
      </p:sp>
      <p:pic>
        <p:nvPicPr>
          <p:cNvPr id="4" name="Picture 3" descr="A close-up of a black background&#10;&#10;Description automatically generated with low confidence">
            <a:extLst>
              <a:ext uri="{FF2B5EF4-FFF2-40B4-BE49-F238E27FC236}">
                <a16:creationId xmlns:a16="http://schemas.microsoft.com/office/drawing/2014/main" id="{967FEF68-0D61-0530-ABD2-BA00FC7B237A}"/>
              </a:ext>
            </a:extLst>
          </p:cNvPr>
          <p:cNvPicPr>
            <a:picLocks noChangeAspect="1"/>
          </p:cNvPicPr>
          <p:nvPr userDrawn="1"/>
        </p:nvPicPr>
        <p:blipFill>
          <a:blip r:embed="rId3"/>
          <a:stretch>
            <a:fillRect/>
          </a:stretch>
        </p:blipFill>
        <p:spPr>
          <a:xfrm>
            <a:off x="9491317" y="577121"/>
            <a:ext cx="2024797" cy="615575"/>
          </a:xfrm>
          <a:prstGeom prst="rect">
            <a:avLst/>
          </a:prstGeom>
        </p:spPr>
      </p:pic>
    </p:spTree>
    <p:extLst>
      <p:ext uri="{BB962C8B-B14F-4D97-AF65-F5344CB8AC3E}">
        <p14:creationId xmlns:p14="http://schemas.microsoft.com/office/powerpoint/2010/main" val="284609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A6A62B-4D1D-6A73-9927-737D7B935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89230FC0-60D7-2FF4-8CC0-05B7D0A36934}"/>
              </a:ext>
            </a:extLst>
          </p:cNvPr>
          <p:cNvSpPr>
            <a:spLocks noGrp="1"/>
          </p:cNvSpPr>
          <p:nvPr>
            <p:ph type="sldNum" sz="quarter" idx="4"/>
          </p:nvPr>
        </p:nvSpPr>
        <p:spPr>
          <a:xfrm>
            <a:off x="10972800" y="6377214"/>
            <a:ext cx="839448" cy="409575"/>
          </a:xfrm>
          <a:prstGeom prst="rect">
            <a:avLst/>
          </a:prstGeom>
        </p:spPr>
        <p:txBody>
          <a:bodyPr/>
          <a:lstStyle/>
          <a:p>
            <a:fld id="{1985E361-379B-A34C-B0C6-566AAB46449C}" type="slidenum">
              <a:rPr lang="en-US" smtClean="0"/>
              <a:t>‹#›</a:t>
            </a:fld>
            <a:endParaRPr lang="en-US" dirty="0"/>
          </a:p>
        </p:txBody>
      </p:sp>
      <p:sp>
        <p:nvSpPr>
          <p:cNvPr id="9" name="Title Placeholder 8">
            <a:extLst>
              <a:ext uri="{FF2B5EF4-FFF2-40B4-BE49-F238E27FC236}">
                <a16:creationId xmlns:a16="http://schemas.microsoft.com/office/drawing/2014/main" id="{5D0AF726-BFA5-324A-C2D7-0F79B242F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Footer Placeholder 9">
            <a:extLst>
              <a:ext uri="{FF2B5EF4-FFF2-40B4-BE49-F238E27FC236}">
                <a16:creationId xmlns:a16="http://schemas.microsoft.com/office/drawing/2014/main" id="{A154F620-92D0-EA4D-69BF-800856923D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2809198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9" r:id="rId3"/>
    <p:sldLayoutId id="2147483650" r:id="rId4"/>
    <p:sldLayoutId id="2147483668" r:id="rId5"/>
    <p:sldLayoutId id="2147483666" r:id="rId6"/>
    <p:sldLayoutId id="2147483671" r:id="rId7"/>
    <p:sldLayoutId id="2147483655" r:id="rId8"/>
    <p:sldLayoutId id="2147483672" r:id="rId9"/>
    <p:sldLayoutId id="2147483660" r:id="rId10"/>
    <p:sldLayoutId id="2147483673" r:id="rId11"/>
    <p:sldLayoutId id="2147483661" r:id="rId12"/>
    <p:sldLayoutId id="2147483674" r:id="rId13"/>
    <p:sldLayoutId id="2147483662" r:id="rId14"/>
    <p:sldLayoutId id="2147483675" r:id="rId15"/>
    <p:sldLayoutId id="2147483670" r:id="rId16"/>
  </p:sldLayoutIdLst>
  <p:hf sldNum="0" hdr="0" ftr="0" dt="0"/>
  <p:txStyles>
    <p:titleStyle>
      <a:lvl1pPr algn="l" defTabSz="914400" rtl="0" eaLnBrk="1" latinLnBrk="0" hangingPunct="1">
        <a:lnSpc>
          <a:spcPct val="90000"/>
        </a:lnSpc>
        <a:spcBef>
          <a:spcPct val="0"/>
        </a:spcBef>
        <a:buNone/>
        <a:defRPr sz="4400" kern="1200">
          <a:solidFill>
            <a:srgbClr val="124B95"/>
          </a:solidFill>
          <a:latin typeface="Arial" panose="020B0604020202020204" pitchFamily="34" charset="0"/>
          <a:ea typeface="+mj-ea"/>
          <a:cs typeface="Arial" panose="020B0604020202020204" pitchFamily="34" charset="0"/>
        </a:defRPr>
      </a:lvl1pPr>
    </p:titleStyle>
    <p:bodyStyle>
      <a:lvl1pPr marL="407988" indent="-407988" algn="l" defTabSz="914400" rtl="0" eaLnBrk="1" latinLnBrk="0" hangingPunct="1">
        <a:lnSpc>
          <a:spcPct val="105000"/>
        </a:lnSpc>
        <a:spcBef>
          <a:spcPts val="1000"/>
        </a:spcBef>
        <a:buClr>
          <a:srgbClr val="124B95"/>
        </a:buClr>
        <a:buFont typeface="Wingdings" pitchFamily="2" charset="2"/>
        <a:buChar char="§"/>
        <a:tabLst/>
        <a:defRPr sz="2800" kern="1200">
          <a:solidFill>
            <a:srgbClr val="222935"/>
          </a:solidFill>
          <a:latin typeface="+mn-lt"/>
          <a:ea typeface="+mn-ea"/>
          <a:cs typeface="+mn-cs"/>
        </a:defRPr>
      </a:lvl1pPr>
      <a:lvl2pPr marL="808038" indent="-350838" algn="l" defTabSz="914400" rtl="0" eaLnBrk="1" latinLnBrk="0" hangingPunct="1">
        <a:lnSpc>
          <a:spcPct val="90000"/>
        </a:lnSpc>
        <a:spcBef>
          <a:spcPts val="500"/>
        </a:spcBef>
        <a:buFont typeface="Wingdings" pitchFamily="2" charset="2"/>
        <a:buChar char="§"/>
        <a:tabLst/>
        <a:defRPr sz="2400" kern="1200">
          <a:solidFill>
            <a:srgbClr val="222935"/>
          </a:solidFill>
          <a:latin typeface="+mn-lt"/>
          <a:ea typeface="+mn-ea"/>
          <a:cs typeface="+mn-cs"/>
        </a:defRPr>
      </a:lvl2pPr>
      <a:lvl3pPr marL="1206500" indent="-292100" algn="l" defTabSz="914400" rtl="0" eaLnBrk="1" latinLnBrk="0" hangingPunct="1">
        <a:lnSpc>
          <a:spcPct val="90000"/>
        </a:lnSpc>
        <a:spcBef>
          <a:spcPts val="500"/>
        </a:spcBef>
        <a:buFont typeface="Wingdings" pitchFamily="2" charset="2"/>
        <a:buChar char="§"/>
        <a:tabLst/>
        <a:defRPr sz="2000" kern="1200">
          <a:solidFill>
            <a:srgbClr val="222935"/>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rgbClr val="222935"/>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rgbClr val="2229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6"/>
            </a:gs>
            <a:gs pos="50000">
              <a:srgbClr val="0000CC"/>
            </a:gs>
            <a:gs pos="100000">
              <a:srgbClr val="000056"/>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ADDDAA9-8388-B2BC-DE6A-65769FA5E1C8}"/>
              </a:ext>
            </a:extLst>
          </p:cNvPr>
          <p:cNvGrpSpPr>
            <a:grpSpLocks/>
          </p:cNvGrpSpPr>
          <p:nvPr/>
        </p:nvGrpSpPr>
        <p:grpSpPr bwMode="auto">
          <a:xfrm>
            <a:off x="1" y="385764"/>
            <a:ext cx="12179300" cy="6188075"/>
            <a:chOff x="0" y="243"/>
            <a:chExt cx="5754" cy="3898"/>
          </a:xfrm>
        </p:grpSpPr>
        <p:grpSp>
          <p:nvGrpSpPr>
            <p:cNvPr id="1030" name="Group 3">
              <a:extLst>
                <a:ext uri="{FF2B5EF4-FFF2-40B4-BE49-F238E27FC236}">
                  <a16:creationId xmlns:a16="http://schemas.microsoft.com/office/drawing/2014/main" id="{A6355981-6D39-9874-55E1-9C151C1D9DC8}"/>
                </a:ext>
              </a:extLst>
            </p:cNvPr>
            <p:cNvGrpSpPr>
              <a:grpSpLocks/>
            </p:cNvGrpSpPr>
            <p:nvPr/>
          </p:nvGrpSpPr>
          <p:grpSpPr bwMode="auto">
            <a:xfrm>
              <a:off x="0" y="243"/>
              <a:ext cx="609" cy="288"/>
              <a:chOff x="0" y="243"/>
              <a:chExt cx="609" cy="288"/>
            </a:xfrm>
          </p:grpSpPr>
          <p:sp>
            <p:nvSpPr>
              <p:cNvPr id="1035" name="Freeform 4">
                <a:extLst>
                  <a:ext uri="{FF2B5EF4-FFF2-40B4-BE49-F238E27FC236}">
                    <a16:creationId xmlns:a16="http://schemas.microsoft.com/office/drawing/2014/main" id="{DC28AC54-F187-C484-9392-839BFACB3AEA}"/>
                  </a:ext>
                </a:extLst>
              </p:cNvPr>
              <p:cNvSpPr>
                <a:spLocks/>
              </p:cNvSpPr>
              <p:nvPr/>
            </p:nvSpPr>
            <p:spPr bwMode="auto">
              <a:xfrm>
                <a:off x="0" y="243"/>
                <a:ext cx="202" cy="288"/>
              </a:xfrm>
              <a:custGeom>
                <a:avLst/>
                <a:gdLst>
                  <a:gd name="T0" fmla="*/ 0 w 202"/>
                  <a:gd name="T1" fmla="*/ 0 h 288"/>
                  <a:gd name="T2" fmla="*/ 201 w 202"/>
                  <a:gd name="T3" fmla="*/ 0 h 288"/>
                  <a:gd name="T4" fmla="*/ 165 w 202"/>
                  <a:gd name="T5" fmla="*/ 287 h 288"/>
                  <a:gd name="T6" fmla="*/ 0 w 202"/>
                  <a:gd name="T7" fmla="*/ 287 h 288"/>
                  <a:gd name="T8" fmla="*/ 0 w 202"/>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288">
                    <a:moveTo>
                      <a:pt x="0" y="0"/>
                    </a:moveTo>
                    <a:lnTo>
                      <a:pt x="201" y="0"/>
                    </a:lnTo>
                    <a:lnTo>
                      <a:pt x="165" y="287"/>
                    </a:lnTo>
                    <a:lnTo>
                      <a:pt x="0" y="287"/>
                    </a:lnTo>
                    <a:lnTo>
                      <a:pt x="0" y="0"/>
                    </a:lnTo>
                  </a:path>
                </a:pathLst>
              </a:cu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Lst>
            </p:spPr>
            <p:txBody>
              <a:bodyPr/>
              <a:lstStyle/>
              <a:p>
                <a:endParaRPr lang="en-CA" sz="1800"/>
              </a:p>
            </p:txBody>
          </p:sp>
          <p:sp>
            <p:nvSpPr>
              <p:cNvPr id="1036" name="Freeform 5">
                <a:extLst>
                  <a:ext uri="{FF2B5EF4-FFF2-40B4-BE49-F238E27FC236}">
                    <a16:creationId xmlns:a16="http://schemas.microsoft.com/office/drawing/2014/main" id="{06276D7E-1AF7-A0B7-082C-C036632FBEF5}"/>
                  </a:ext>
                </a:extLst>
              </p:cNvPr>
              <p:cNvSpPr>
                <a:spLocks/>
              </p:cNvSpPr>
              <p:nvPr/>
            </p:nvSpPr>
            <p:spPr bwMode="auto">
              <a:xfrm>
                <a:off x="187" y="243"/>
                <a:ext cx="167" cy="288"/>
              </a:xfrm>
              <a:custGeom>
                <a:avLst/>
                <a:gdLst>
                  <a:gd name="T0" fmla="*/ 34 w 167"/>
                  <a:gd name="T1" fmla="*/ 0 h 288"/>
                  <a:gd name="T2" fmla="*/ 0 w 167"/>
                  <a:gd name="T3" fmla="*/ 287 h 288"/>
                  <a:gd name="T4" fmla="*/ 132 w 167"/>
                  <a:gd name="T5" fmla="*/ 287 h 288"/>
                  <a:gd name="T6" fmla="*/ 166 w 167"/>
                  <a:gd name="T7" fmla="*/ 0 h 288"/>
                  <a:gd name="T8" fmla="*/ 34 w 167"/>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288">
                    <a:moveTo>
                      <a:pt x="34" y="0"/>
                    </a:moveTo>
                    <a:lnTo>
                      <a:pt x="0" y="287"/>
                    </a:lnTo>
                    <a:lnTo>
                      <a:pt x="132" y="287"/>
                    </a:lnTo>
                    <a:lnTo>
                      <a:pt x="166" y="0"/>
                    </a:lnTo>
                    <a:lnTo>
                      <a:pt x="34" y="0"/>
                    </a:lnTo>
                  </a:path>
                </a:pathLst>
              </a:cu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Lst>
            </p:spPr>
            <p:txBody>
              <a:bodyPr/>
              <a:lstStyle/>
              <a:p>
                <a:endParaRPr lang="en-CA" sz="1800"/>
              </a:p>
            </p:txBody>
          </p:sp>
          <p:sp>
            <p:nvSpPr>
              <p:cNvPr id="1037" name="Freeform 6">
                <a:extLst>
                  <a:ext uri="{FF2B5EF4-FFF2-40B4-BE49-F238E27FC236}">
                    <a16:creationId xmlns:a16="http://schemas.microsoft.com/office/drawing/2014/main" id="{3902DAB5-27D7-94F9-24AB-2B2D48098C5E}"/>
                  </a:ext>
                </a:extLst>
              </p:cNvPr>
              <p:cNvSpPr>
                <a:spLocks/>
              </p:cNvSpPr>
              <p:nvPr/>
            </p:nvSpPr>
            <p:spPr bwMode="auto">
              <a:xfrm>
                <a:off x="337" y="243"/>
                <a:ext cx="139" cy="288"/>
              </a:xfrm>
              <a:custGeom>
                <a:avLst/>
                <a:gdLst>
                  <a:gd name="T0" fmla="*/ 35 w 139"/>
                  <a:gd name="T1" fmla="*/ 0 h 288"/>
                  <a:gd name="T2" fmla="*/ 0 w 139"/>
                  <a:gd name="T3" fmla="*/ 287 h 288"/>
                  <a:gd name="T4" fmla="*/ 104 w 139"/>
                  <a:gd name="T5" fmla="*/ 287 h 288"/>
                  <a:gd name="T6" fmla="*/ 138 w 139"/>
                  <a:gd name="T7" fmla="*/ 0 h 288"/>
                  <a:gd name="T8" fmla="*/ 35 w 139"/>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 h="288">
                    <a:moveTo>
                      <a:pt x="35" y="0"/>
                    </a:moveTo>
                    <a:lnTo>
                      <a:pt x="0" y="287"/>
                    </a:lnTo>
                    <a:lnTo>
                      <a:pt x="104" y="287"/>
                    </a:lnTo>
                    <a:lnTo>
                      <a:pt x="138" y="0"/>
                    </a:lnTo>
                    <a:lnTo>
                      <a:pt x="35" y="0"/>
                    </a:lnTo>
                  </a:path>
                </a:pathLst>
              </a:cu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Lst>
            </p:spPr>
            <p:txBody>
              <a:bodyPr/>
              <a:lstStyle/>
              <a:p>
                <a:endParaRPr lang="en-CA" sz="1800"/>
              </a:p>
            </p:txBody>
          </p:sp>
          <p:sp>
            <p:nvSpPr>
              <p:cNvPr id="1038" name="Freeform 7">
                <a:extLst>
                  <a:ext uri="{FF2B5EF4-FFF2-40B4-BE49-F238E27FC236}">
                    <a16:creationId xmlns:a16="http://schemas.microsoft.com/office/drawing/2014/main" id="{B51C6632-7B11-B6A2-54F6-7A05AAF57365}"/>
                  </a:ext>
                </a:extLst>
              </p:cNvPr>
              <p:cNvSpPr>
                <a:spLocks/>
              </p:cNvSpPr>
              <p:nvPr/>
            </p:nvSpPr>
            <p:spPr bwMode="auto">
              <a:xfrm>
                <a:off x="457" y="243"/>
                <a:ext cx="103" cy="288"/>
              </a:xfrm>
              <a:custGeom>
                <a:avLst/>
                <a:gdLst>
                  <a:gd name="T0" fmla="*/ 34 w 103"/>
                  <a:gd name="T1" fmla="*/ 0 h 288"/>
                  <a:gd name="T2" fmla="*/ 0 w 103"/>
                  <a:gd name="T3" fmla="*/ 287 h 288"/>
                  <a:gd name="T4" fmla="*/ 68 w 103"/>
                  <a:gd name="T5" fmla="*/ 287 h 288"/>
                  <a:gd name="T6" fmla="*/ 102 w 103"/>
                  <a:gd name="T7" fmla="*/ 0 h 288"/>
                  <a:gd name="T8" fmla="*/ 34 w 103"/>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288">
                    <a:moveTo>
                      <a:pt x="34" y="0"/>
                    </a:moveTo>
                    <a:lnTo>
                      <a:pt x="0" y="287"/>
                    </a:lnTo>
                    <a:lnTo>
                      <a:pt x="68" y="287"/>
                    </a:lnTo>
                    <a:lnTo>
                      <a:pt x="102" y="0"/>
                    </a:lnTo>
                    <a:lnTo>
                      <a:pt x="34" y="0"/>
                    </a:lnTo>
                  </a:path>
                </a:pathLst>
              </a:cu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Lst>
            </p:spPr>
            <p:txBody>
              <a:bodyPr/>
              <a:lstStyle/>
              <a:p>
                <a:endParaRPr lang="en-CA" sz="1800"/>
              </a:p>
            </p:txBody>
          </p:sp>
          <p:sp>
            <p:nvSpPr>
              <p:cNvPr id="1039" name="Freeform 8">
                <a:extLst>
                  <a:ext uri="{FF2B5EF4-FFF2-40B4-BE49-F238E27FC236}">
                    <a16:creationId xmlns:a16="http://schemas.microsoft.com/office/drawing/2014/main" id="{048EABEC-F154-6D75-3E74-CDD50928E4F9}"/>
                  </a:ext>
                </a:extLst>
              </p:cNvPr>
              <p:cNvSpPr>
                <a:spLocks/>
              </p:cNvSpPr>
              <p:nvPr/>
            </p:nvSpPr>
            <p:spPr bwMode="auto">
              <a:xfrm>
                <a:off x="539" y="243"/>
                <a:ext cx="70" cy="288"/>
              </a:xfrm>
              <a:custGeom>
                <a:avLst/>
                <a:gdLst>
                  <a:gd name="T0" fmla="*/ 33 w 70"/>
                  <a:gd name="T1" fmla="*/ 0 h 288"/>
                  <a:gd name="T2" fmla="*/ 0 w 70"/>
                  <a:gd name="T3" fmla="*/ 287 h 288"/>
                  <a:gd name="T4" fmla="*/ 35 w 70"/>
                  <a:gd name="T5" fmla="*/ 287 h 288"/>
                  <a:gd name="T6" fmla="*/ 69 w 70"/>
                  <a:gd name="T7" fmla="*/ 0 h 288"/>
                  <a:gd name="T8" fmla="*/ 33 w 70"/>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288">
                    <a:moveTo>
                      <a:pt x="33" y="0"/>
                    </a:moveTo>
                    <a:lnTo>
                      <a:pt x="0" y="287"/>
                    </a:lnTo>
                    <a:lnTo>
                      <a:pt x="35" y="287"/>
                    </a:lnTo>
                    <a:lnTo>
                      <a:pt x="69" y="0"/>
                    </a:lnTo>
                    <a:lnTo>
                      <a:pt x="33" y="0"/>
                    </a:lnTo>
                  </a:path>
                </a:pathLst>
              </a:cu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Lst>
            </p:spPr>
            <p:txBody>
              <a:bodyPr/>
              <a:lstStyle/>
              <a:p>
                <a:endParaRPr lang="en-CA" sz="1800"/>
              </a:p>
            </p:txBody>
          </p:sp>
        </p:grpSp>
        <p:grpSp>
          <p:nvGrpSpPr>
            <p:cNvPr id="1031" name="Group 9">
              <a:extLst>
                <a:ext uri="{FF2B5EF4-FFF2-40B4-BE49-F238E27FC236}">
                  <a16:creationId xmlns:a16="http://schemas.microsoft.com/office/drawing/2014/main" id="{72CF6947-FED7-8B90-6E81-659E0BBB8138}"/>
                </a:ext>
              </a:extLst>
            </p:cNvPr>
            <p:cNvGrpSpPr>
              <a:grpSpLocks/>
            </p:cNvGrpSpPr>
            <p:nvPr/>
          </p:nvGrpSpPr>
          <p:grpSpPr bwMode="auto">
            <a:xfrm>
              <a:off x="528" y="3942"/>
              <a:ext cx="5226" cy="199"/>
              <a:chOff x="528" y="3942"/>
              <a:chExt cx="5226" cy="199"/>
            </a:xfrm>
          </p:grpSpPr>
          <p:sp>
            <p:nvSpPr>
              <p:cNvPr id="1032" name="Freeform 10">
                <a:extLst>
                  <a:ext uri="{FF2B5EF4-FFF2-40B4-BE49-F238E27FC236}">
                    <a16:creationId xmlns:a16="http://schemas.microsoft.com/office/drawing/2014/main" id="{976A700F-59BA-85EA-CB7B-0A437F0436E6}"/>
                  </a:ext>
                </a:extLst>
              </p:cNvPr>
              <p:cNvSpPr>
                <a:spLocks/>
              </p:cNvSpPr>
              <p:nvPr/>
            </p:nvSpPr>
            <p:spPr bwMode="auto">
              <a:xfrm>
                <a:off x="528" y="4092"/>
                <a:ext cx="5226" cy="49"/>
              </a:xfrm>
              <a:custGeom>
                <a:avLst/>
                <a:gdLst>
                  <a:gd name="T0" fmla="*/ 0 w 5226"/>
                  <a:gd name="T1" fmla="*/ 48 h 49"/>
                  <a:gd name="T2" fmla="*/ 5225 w 5226"/>
                  <a:gd name="T3" fmla="*/ 48 h 49"/>
                  <a:gd name="T4" fmla="*/ 5225 w 5226"/>
                  <a:gd name="T5" fmla="*/ 0 h 49"/>
                  <a:gd name="T6" fmla="*/ 12 w 5226"/>
                  <a:gd name="T7" fmla="*/ 0 h 49"/>
                  <a:gd name="T8" fmla="*/ 0 w 5226"/>
                  <a:gd name="T9" fmla="*/ 4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26" h="49">
                    <a:moveTo>
                      <a:pt x="0" y="48"/>
                    </a:moveTo>
                    <a:lnTo>
                      <a:pt x="5225" y="48"/>
                    </a:lnTo>
                    <a:lnTo>
                      <a:pt x="5225" y="0"/>
                    </a:lnTo>
                    <a:lnTo>
                      <a:pt x="12" y="0"/>
                    </a:lnTo>
                    <a:lnTo>
                      <a:pt x="0" y="48"/>
                    </a:lnTo>
                  </a:path>
                </a:pathLst>
              </a:custGeom>
              <a:solidFill>
                <a:schemeClr val="accent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a:p>
            </p:txBody>
          </p:sp>
          <p:sp>
            <p:nvSpPr>
              <p:cNvPr id="1033" name="Freeform 11">
                <a:extLst>
                  <a:ext uri="{FF2B5EF4-FFF2-40B4-BE49-F238E27FC236}">
                    <a16:creationId xmlns:a16="http://schemas.microsoft.com/office/drawing/2014/main" id="{730C9F62-C222-D18F-F620-93A83EAEC32A}"/>
                  </a:ext>
                </a:extLst>
              </p:cNvPr>
              <p:cNvSpPr>
                <a:spLocks/>
              </p:cNvSpPr>
              <p:nvPr/>
            </p:nvSpPr>
            <p:spPr bwMode="auto">
              <a:xfrm>
                <a:off x="545" y="4017"/>
                <a:ext cx="5209" cy="49"/>
              </a:xfrm>
              <a:custGeom>
                <a:avLst/>
                <a:gdLst>
                  <a:gd name="T0" fmla="*/ 0 w 5209"/>
                  <a:gd name="T1" fmla="*/ 48 h 49"/>
                  <a:gd name="T2" fmla="*/ 5208 w 5209"/>
                  <a:gd name="T3" fmla="*/ 48 h 49"/>
                  <a:gd name="T4" fmla="*/ 5208 w 5209"/>
                  <a:gd name="T5" fmla="*/ 0 h 49"/>
                  <a:gd name="T6" fmla="*/ 12 w 5209"/>
                  <a:gd name="T7" fmla="*/ 0 h 49"/>
                  <a:gd name="T8" fmla="*/ 0 w 5209"/>
                  <a:gd name="T9" fmla="*/ 48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09" h="49">
                    <a:moveTo>
                      <a:pt x="0" y="48"/>
                    </a:moveTo>
                    <a:lnTo>
                      <a:pt x="5208" y="48"/>
                    </a:lnTo>
                    <a:lnTo>
                      <a:pt x="5208" y="0"/>
                    </a:lnTo>
                    <a:lnTo>
                      <a:pt x="12" y="0"/>
                    </a:lnTo>
                    <a:lnTo>
                      <a:pt x="0" y="48"/>
                    </a:lnTo>
                  </a:path>
                </a:pathLst>
              </a:custGeom>
              <a:solidFill>
                <a:schemeClr val="accent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a:p>
            </p:txBody>
          </p:sp>
          <p:sp>
            <p:nvSpPr>
              <p:cNvPr id="1034" name="Freeform 12">
                <a:extLst>
                  <a:ext uri="{FF2B5EF4-FFF2-40B4-BE49-F238E27FC236}">
                    <a16:creationId xmlns:a16="http://schemas.microsoft.com/office/drawing/2014/main" id="{711D2A3C-D2D9-311D-DE51-4ADE8ED26855}"/>
                  </a:ext>
                </a:extLst>
              </p:cNvPr>
              <p:cNvSpPr>
                <a:spLocks/>
              </p:cNvSpPr>
              <p:nvPr/>
            </p:nvSpPr>
            <p:spPr bwMode="auto">
              <a:xfrm>
                <a:off x="562" y="3942"/>
                <a:ext cx="5192" cy="51"/>
              </a:xfrm>
              <a:custGeom>
                <a:avLst/>
                <a:gdLst>
                  <a:gd name="T0" fmla="*/ 0 w 5192"/>
                  <a:gd name="T1" fmla="*/ 50 h 51"/>
                  <a:gd name="T2" fmla="*/ 5191 w 5192"/>
                  <a:gd name="T3" fmla="*/ 48 h 51"/>
                  <a:gd name="T4" fmla="*/ 5191 w 5192"/>
                  <a:gd name="T5" fmla="*/ 0 h 51"/>
                  <a:gd name="T6" fmla="*/ 12 w 5192"/>
                  <a:gd name="T7" fmla="*/ 0 h 51"/>
                  <a:gd name="T8" fmla="*/ 0 w 5192"/>
                  <a:gd name="T9" fmla="*/ 5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2" h="51">
                    <a:moveTo>
                      <a:pt x="0" y="50"/>
                    </a:moveTo>
                    <a:lnTo>
                      <a:pt x="5191" y="48"/>
                    </a:lnTo>
                    <a:lnTo>
                      <a:pt x="5191" y="0"/>
                    </a:lnTo>
                    <a:lnTo>
                      <a:pt x="12" y="0"/>
                    </a:lnTo>
                    <a:lnTo>
                      <a:pt x="0" y="50"/>
                    </a:lnTo>
                  </a:path>
                </a:pathLst>
              </a:custGeom>
              <a:solidFill>
                <a:schemeClr val="accent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a:p>
            </p:txBody>
          </p:sp>
        </p:grpSp>
      </p:grpSp>
      <p:sp>
        <p:nvSpPr>
          <p:cNvPr id="100365" name="Rectangle 13">
            <a:extLst>
              <a:ext uri="{FF2B5EF4-FFF2-40B4-BE49-F238E27FC236}">
                <a16:creationId xmlns:a16="http://schemas.microsoft.com/office/drawing/2014/main" id="{608B99C1-D962-1CA8-6875-BF9ED1B5A879}"/>
              </a:ext>
            </a:extLst>
          </p:cNvPr>
          <p:cNvSpPr>
            <a:spLocks noGrp="1" noChangeArrowheads="1"/>
          </p:cNvSpPr>
          <p:nvPr>
            <p:ph type="title"/>
          </p:nvPr>
        </p:nvSpPr>
        <p:spPr bwMode="auto">
          <a:xfrm>
            <a:off x="1320801" y="271463"/>
            <a:ext cx="10367433" cy="1176337"/>
          </a:xfrm>
          <a:prstGeom prst="rect">
            <a:avLst/>
          </a:prstGeom>
          <a:noFill/>
          <a:ln>
            <a:noFill/>
          </a:ln>
          <a:effectLst/>
        </p:spPr>
        <p:txBody>
          <a:bodyPr vert="horz" wrap="square" lIns="90488" tIns="44450" rIns="90488" bIns="44450" numCol="1" anchor="t" anchorCtr="0" compatLnSpc="1">
            <a:prstTxWarp prst="textNoShape">
              <a:avLst/>
            </a:prstTxWarp>
          </a:bodyPr>
          <a:lstStyle/>
          <a:p>
            <a:pPr lvl="0"/>
            <a:r>
              <a:rPr lang="en-US" altLang="en-US"/>
              <a:t>Click to edit Master title style</a:t>
            </a:r>
          </a:p>
        </p:txBody>
      </p:sp>
      <p:sp>
        <p:nvSpPr>
          <p:cNvPr id="1028" name="Rectangle 14">
            <a:extLst>
              <a:ext uri="{FF2B5EF4-FFF2-40B4-BE49-F238E27FC236}">
                <a16:creationId xmlns:a16="http://schemas.microsoft.com/office/drawing/2014/main" id="{2394BEC0-AD14-4FF3-B311-34EAF648D17B}"/>
              </a:ext>
            </a:extLst>
          </p:cNvPr>
          <p:cNvSpPr>
            <a:spLocks noGrp="1" noChangeArrowheads="1"/>
          </p:cNvSpPr>
          <p:nvPr>
            <p:ph type="body" idx="1"/>
          </p:nvPr>
        </p:nvSpPr>
        <p:spPr bwMode="auto">
          <a:xfrm>
            <a:off x="1219201" y="1676401"/>
            <a:ext cx="103505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15">
            <a:extLst>
              <a:ext uri="{FF2B5EF4-FFF2-40B4-BE49-F238E27FC236}">
                <a16:creationId xmlns:a16="http://schemas.microsoft.com/office/drawing/2014/main" id="{39E73A11-022A-3F7A-6E75-A1B8CA325930}"/>
              </a:ext>
            </a:extLst>
          </p:cNvPr>
          <p:cNvSpPr>
            <a:spLocks noChangeArrowheads="1"/>
          </p:cNvSpPr>
          <p:nvPr/>
        </p:nvSpPr>
        <p:spPr bwMode="auto">
          <a:xfrm>
            <a:off x="5626101" y="6248400"/>
            <a:ext cx="6565900" cy="393700"/>
          </a:xfrm>
          <a:prstGeom prst="rect">
            <a:avLst/>
          </a:prstGeom>
          <a:noFill/>
          <a:ln>
            <a:noFill/>
          </a:ln>
          <a:effectLst/>
        </p:spPr>
        <p:txBody>
          <a:bodyPr lIns="90488" tIns="44450" rIns="90488" bIns="44450">
            <a:spAutoFit/>
          </a:bodyPr>
          <a:lstStyle>
            <a:lvl1pPr algn="ctr">
              <a:defRPr sz="2400" b="1">
                <a:solidFill>
                  <a:schemeClr val="tx1"/>
                </a:solidFill>
                <a:latin typeface="Arial" panose="020B0604020202020204" pitchFamily="34" charset="0"/>
              </a:defRPr>
            </a:lvl1pPr>
            <a:lvl2pPr marL="742950" indent="-285750" algn="ctr">
              <a:defRPr sz="2400" b="1">
                <a:solidFill>
                  <a:schemeClr val="tx1"/>
                </a:solidFill>
                <a:latin typeface="Arial" panose="020B0604020202020204" pitchFamily="34" charset="0"/>
              </a:defRPr>
            </a:lvl2pPr>
            <a:lvl3pPr marL="1143000" indent="-228600" algn="ctr">
              <a:defRPr sz="2400" b="1">
                <a:solidFill>
                  <a:schemeClr val="tx1"/>
                </a:solidFill>
                <a:latin typeface="Arial" panose="020B0604020202020204" pitchFamily="34" charset="0"/>
              </a:defRPr>
            </a:lvl3pPr>
            <a:lvl4pPr marL="1600200" indent="-228600" algn="ctr">
              <a:defRPr sz="2400" b="1">
                <a:solidFill>
                  <a:schemeClr val="tx1"/>
                </a:solidFill>
                <a:latin typeface="Arial" panose="020B0604020202020204" pitchFamily="34" charset="0"/>
              </a:defRPr>
            </a:lvl4pPr>
            <a:lvl5pPr marL="2057400" indent="-228600" algn="ctr">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defRPr>
            </a:lvl9pPr>
          </a:lstStyle>
          <a:p>
            <a:pPr>
              <a:defRPr/>
            </a:pPr>
            <a:r>
              <a:rPr lang="en-US" altLang="en-US" sz="2000">
                <a:solidFill>
                  <a:schemeClr val="tx2"/>
                </a:solidFill>
              </a:rPr>
              <a:t> MUN Spine Program</a:t>
            </a:r>
            <a:endParaRPr lang="en-US" altLang="en-US" sz="2000">
              <a:solidFill>
                <a:schemeClr val="hlink"/>
              </a:solidFill>
            </a:endParaRPr>
          </a:p>
        </p:txBody>
      </p:sp>
    </p:spTree>
    <p:extLst>
      <p:ext uri="{BB962C8B-B14F-4D97-AF65-F5344CB8AC3E}">
        <p14:creationId xmlns:p14="http://schemas.microsoft.com/office/powerpoint/2010/main" val="2980819328"/>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l"/>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SzPct val="10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choosingwiselycanada.org/pamphlet/imaging-tests-for-lower-back-pain/"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s://www.lowbackrac.ca/tips-for-your-low-back.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actt.albertadoctors.org/media/vcbnw2r3/lbp-summary.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descr="Logo&#10;&#10;Description automatically generated">
            <a:extLst>
              <a:ext uri="{FF2B5EF4-FFF2-40B4-BE49-F238E27FC236}">
                <a16:creationId xmlns:a16="http://schemas.microsoft.com/office/drawing/2014/main" id="{3D738C75-D8E5-C0EC-930A-00C9908EA8C1}"/>
              </a:ext>
            </a:extLst>
          </p:cNvPr>
          <p:cNvPicPr>
            <a:picLocks noChangeAspect="1"/>
          </p:cNvPicPr>
          <p:nvPr/>
        </p:nvPicPr>
        <p:blipFill rotWithShape="1">
          <a:blip r:embed="rId2"/>
          <a:srcRect l="6529" r="6529"/>
          <a:stretch/>
        </p:blipFill>
        <p:spPr>
          <a:xfrm>
            <a:off x="643467" y="904736"/>
            <a:ext cx="10905066" cy="5048527"/>
          </a:xfrm>
          <a:prstGeom prst="rect">
            <a:avLst/>
          </a:prstGeom>
          <a:noFill/>
          <a:ln>
            <a:noFill/>
          </a:ln>
        </p:spPr>
      </p:pic>
    </p:spTree>
    <p:extLst>
      <p:ext uri="{BB962C8B-B14F-4D97-AF65-F5344CB8AC3E}">
        <p14:creationId xmlns:p14="http://schemas.microsoft.com/office/powerpoint/2010/main" val="2517631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1" y="319087"/>
            <a:ext cx="8837083" cy="944633"/>
          </a:xfrm>
        </p:spPr>
        <p:txBody>
          <a:bodyPr>
            <a:normAutofit fontScale="90000"/>
          </a:bodyPr>
          <a:lstStyle/>
          <a:p>
            <a:r>
              <a:rPr lang="en-US" dirty="0"/>
              <a:t>Question 2 </a:t>
            </a:r>
            <a:br>
              <a:rPr lang="en-US" u="sng" dirty="0"/>
            </a:br>
            <a:r>
              <a:rPr lang="en-US" dirty="0"/>
              <a:t>Constant vs Intermittent</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t>	</a:t>
            </a:r>
          </a:p>
          <a:p>
            <a:pPr marL="0" indent="0"/>
            <a:endParaRPr lang="en-US" b="1" dirty="0"/>
          </a:p>
          <a:p>
            <a:pPr marL="0" indent="0" algn="ctr">
              <a:buNone/>
            </a:pPr>
            <a:endParaRPr lang="en-US" b="1" dirty="0"/>
          </a:p>
          <a:p>
            <a:pPr marL="0" indent="0" algn="ctr">
              <a:buNone/>
            </a:pPr>
            <a:endParaRPr lang="en-US" b="1" dirty="0"/>
          </a:p>
          <a:p>
            <a:pPr marL="0" indent="0">
              <a:buNone/>
            </a:pPr>
            <a:endParaRPr lang="en-US" b="1" dirty="0"/>
          </a:p>
          <a:p>
            <a:pPr marL="0" indent="0">
              <a:buNone/>
            </a:pPr>
            <a:r>
              <a:rPr lang="en-US" sz="3200" b="1" dirty="0"/>
              <a:t>“Is there ever a moment when your pain stops for a brief moment, even if it comes right back?”</a:t>
            </a:r>
          </a:p>
          <a:p>
            <a:pPr>
              <a:buFont typeface="Arial" panose="020B0604020202020204" pitchFamily="34" charset="0"/>
              <a:buChar char="•"/>
            </a:pPr>
            <a:endParaRPr lang="en-US" sz="3200" dirty="0"/>
          </a:p>
          <a:p>
            <a:pPr marL="0" indent="0">
              <a:buNone/>
            </a:pPr>
            <a:r>
              <a:rPr lang="en-US" sz="3200" b="1" dirty="0"/>
              <a:t>“When your pain is gone, is it completely gone?”</a:t>
            </a:r>
          </a:p>
          <a:p>
            <a:pPr marL="0" indent="0">
              <a:buNone/>
            </a:pPr>
            <a:endParaRPr lang="en-US" sz="3200" b="1" dirty="0"/>
          </a:p>
          <a:p>
            <a:pPr marL="0" indent="0">
              <a:buNone/>
            </a:pPr>
            <a:endParaRPr lang="en-US" sz="3200" dirty="0"/>
          </a:p>
          <a:p>
            <a:pPr marL="0" indent="0">
              <a:buNone/>
            </a:pPr>
            <a:r>
              <a:rPr lang="en-US" sz="3200" dirty="0"/>
              <a:t>**Back dominant, intermittent pain is always mechanical!</a:t>
            </a:r>
          </a:p>
          <a:p>
            <a:pPr marL="0" indent="0" algn="ctr"/>
            <a:endParaRPr lang="en-US" sz="3200" b="1" dirty="0"/>
          </a:p>
        </p:txBody>
      </p:sp>
      <p:pic>
        <p:nvPicPr>
          <p:cNvPr id="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33528" t="16429" r="36399" b="59078"/>
          <a:stretch/>
        </p:blipFill>
        <p:spPr>
          <a:xfrm>
            <a:off x="3862607" y="1198880"/>
            <a:ext cx="4492184" cy="2051120"/>
          </a:xfrm>
          <a:prstGeom prst="rect">
            <a:avLst/>
          </a:prstGeom>
        </p:spPr>
      </p:pic>
    </p:spTree>
    <p:extLst>
      <p:ext uri="{BB962C8B-B14F-4D97-AF65-F5344CB8AC3E}">
        <p14:creationId xmlns:p14="http://schemas.microsoft.com/office/powerpoint/2010/main" val="199853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1" y="319088"/>
            <a:ext cx="8837083" cy="1123950"/>
          </a:xfrm>
        </p:spPr>
        <p:txBody>
          <a:bodyPr>
            <a:normAutofit fontScale="90000"/>
          </a:bodyPr>
          <a:lstStyle/>
          <a:p>
            <a:r>
              <a:rPr lang="en-US" dirty="0"/>
              <a:t>Question 3 </a:t>
            </a:r>
            <a:br>
              <a:rPr lang="en-US" u="sng" dirty="0"/>
            </a:br>
            <a:r>
              <a:rPr lang="en-US" dirty="0"/>
              <a:t>Aggravating &amp; Relieving Positions/ Movements</a:t>
            </a:r>
          </a:p>
        </p:txBody>
      </p:sp>
      <p:sp>
        <p:nvSpPr>
          <p:cNvPr id="3" name="Content Placeholder 2"/>
          <p:cNvSpPr>
            <a:spLocks noGrp="1"/>
          </p:cNvSpPr>
          <p:nvPr>
            <p:ph idx="1"/>
          </p:nvPr>
        </p:nvSpPr>
        <p:spPr/>
        <p:txBody>
          <a:bodyPr numCol="2"/>
          <a:lstStyle/>
          <a:p>
            <a:pPr marL="0" indent="0" algn="ctr">
              <a:buNone/>
            </a:pPr>
            <a:endParaRPr lang="en-US" b="1" dirty="0"/>
          </a:p>
          <a:p>
            <a:pPr marL="0" indent="0" algn="ctr">
              <a:buNone/>
            </a:pPr>
            <a:endParaRPr lang="en-US" sz="2400" b="1" dirty="0"/>
          </a:p>
          <a:p>
            <a:pPr marL="0" indent="0">
              <a:buNone/>
            </a:pPr>
            <a:r>
              <a:rPr lang="en-US" sz="2400" b="1" dirty="0"/>
              <a:t>“Is there any position or movement that increases your pain?”</a:t>
            </a:r>
          </a:p>
          <a:p>
            <a:endParaRPr lang="en-US" sz="2400" b="1" dirty="0"/>
          </a:p>
          <a:p>
            <a:pPr marL="0" lvl="0" indent="0">
              <a:buNone/>
            </a:pPr>
            <a:r>
              <a:rPr lang="en-US" sz="2400" b="1" dirty="0">
                <a:solidFill>
                  <a:srgbClr val="000000"/>
                </a:solidFill>
              </a:rPr>
              <a:t>“Is there any position or movement that decreases your pain?”</a:t>
            </a:r>
          </a:p>
          <a:p>
            <a:pPr algn="ctr"/>
            <a:endParaRPr lang="en-US" sz="2400" b="1" dirty="0"/>
          </a:p>
          <a:p>
            <a:endParaRPr lang="en-US" b="1" dirty="0"/>
          </a:p>
          <a:p>
            <a:endParaRPr lang="en-US" b="1" dirty="0"/>
          </a:p>
          <a:p>
            <a:endParaRPr lang="en-US" b="1" dirty="0"/>
          </a:p>
          <a:p>
            <a:endParaRPr lang="en-US" b="1" dirty="0"/>
          </a:p>
          <a:p>
            <a:endParaRPr lang="en-US" b="1" dirty="0"/>
          </a:p>
          <a:p>
            <a:endParaRPr lang="en-US" b="1" dirty="0"/>
          </a:p>
        </p:txBody>
      </p:sp>
      <p:pic>
        <p:nvPicPr>
          <p:cNvPr id="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33597" t="16293" r="36341" b="41242"/>
          <a:stretch/>
        </p:blipFill>
        <p:spPr>
          <a:xfrm>
            <a:off x="6863079" y="2042478"/>
            <a:ext cx="4490720" cy="3556000"/>
          </a:xfrm>
          <a:prstGeom prst="rect">
            <a:avLst/>
          </a:prstGeom>
        </p:spPr>
      </p:pic>
    </p:spTree>
    <p:extLst>
      <p:ext uri="{BB962C8B-B14F-4D97-AF65-F5344CB8AC3E}">
        <p14:creationId xmlns:p14="http://schemas.microsoft.com/office/powerpoint/2010/main" val="15880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Question 4 </a:t>
            </a:r>
            <a:br>
              <a:rPr lang="en-US" u="sng" dirty="0"/>
            </a:br>
            <a:r>
              <a:rPr lang="en-US" dirty="0"/>
              <a:t>Yellow Flag Screen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4340" t="23521" r="11482" b="19420"/>
          <a:stretch/>
        </p:blipFill>
        <p:spPr>
          <a:xfrm>
            <a:off x="7319289" y="1067330"/>
            <a:ext cx="4407310" cy="5668297"/>
          </a:xfrm>
        </p:spPr>
      </p:pic>
      <p:pic>
        <p:nvPicPr>
          <p:cNvPr id="7"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33323" t="58435" r="36399" b="30144"/>
          <a:stretch/>
        </p:blipFill>
        <p:spPr>
          <a:xfrm>
            <a:off x="1166647" y="1544980"/>
            <a:ext cx="5318235" cy="1124648"/>
          </a:xfrm>
          <a:prstGeom prst="rect">
            <a:avLst/>
          </a:prstGeom>
        </p:spPr>
      </p:pic>
      <p:sp>
        <p:nvSpPr>
          <p:cNvPr id="3" name="Rectangle 2"/>
          <p:cNvSpPr/>
          <p:nvPr/>
        </p:nvSpPr>
        <p:spPr>
          <a:xfrm>
            <a:off x="863600" y="3210939"/>
            <a:ext cx="5547710" cy="1200329"/>
          </a:xfrm>
          <a:prstGeom prst="rect">
            <a:avLst/>
          </a:prstGeom>
        </p:spPr>
        <p:txBody>
          <a:bodyPr wrap="square">
            <a:spAutoFit/>
          </a:bodyPr>
          <a:lstStyle/>
          <a:p>
            <a:pPr algn="ctr"/>
            <a:r>
              <a:rPr lang="en-US" sz="2400" b="1" dirty="0"/>
              <a:t>“Is there anything you can NOT do now that you could do before the onset of your low back pain?”</a:t>
            </a:r>
          </a:p>
        </p:txBody>
      </p:sp>
    </p:spTree>
    <p:extLst>
      <p:ext uri="{BB962C8B-B14F-4D97-AF65-F5344CB8AC3E}">
        <p14:creationId xmlns:p14="http://schemas.microsoft.com/office/powerpoint/2010/main" val="62283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Question 5 </a:t>
            </a:r>
            <a:br>
              <a:rPr lang="en-US" u="sng" dirty="0"/>
            </a:br>
            <a:r>
              <a:rPr lang="en-US" dirty="0"/>
              <a:t>Red Flag Screen</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63601" t="27276" r="16973" b="16416"/>
          <a:stretch/>
        </p:blipFill>
        <p:spPr>
          <a:xfrm>
            <a:off x="7901499" y="901554"/>
            <a:ext cx="3534646" cy="5763010"/>
          </a:xfrm>
        </p:spPr>
      </p:pic>
      <p:pic>
        <p:nvPicPr>
          <p:cNvPr id="6"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33732" t="68829" r="36399" b="23445"/>
          <a:stretch/>
        </p:blipFill>
        <p:spPr>
          <a:xfrm>
            <a:off x="335280" y="1260010"/>
            <a:ext cx="6624951" cy="960647"/>
          </a:xfrm>
          <a:prstGeom prst="rect">
            <a:avLst/>
          </a:prstGeom>
        </p:spPr>
      </p:pic>
      <p:sp>
        <p:nvSpPr>
          <p:cNvPr id="3" name="Rectangle 2"/>
          <p:cNvSpPr/>
          <p:nvPr/>
        </p:nvSpPr>
        <p:spPr>
          <a:xfrm>
            <a:off x="863600" y="2942617"/>
            <a:ext cx="6096000" cy="1846659"/>
          </a:xfrm>
          <a:prstGeom prst="rect">
            <a:avLst/>
          </a:prstGeom>
        </p:spPr>
        <p:txBody>
          <a:bodyPr>
            <a:spAutoFit/>
          </a:bodyPr>
          <a:lstStyle/>
          <a:p>
            <a:pPr algn="ctr"/>
            <a:r>
              <a:rPr lang="en-US" sz="2400" b="1" dirty="0"/>
              <a:t>“Have you had any unexpected accidents or changes with your bowel or bladder function since </a:t>
            </a:r>
            <a:r>
              <a:rPr lang="en-US" sz="2400" b="1" u="sng" dirty="0"/>
              <a:t>this</a:t>
            </a:r>
            <a:r>
              <a:rPr lang="en-US" sz="2400" b="1" dirty="0"/>
              <a:t> episode of your low back pain started?”</a:t>
            </a:r>
          </a:p>
          <a:p>
            <a:endParaRPr lang="en-US" dirty="0"/>
          </a:p>
        </p:txBody>
      </p:sp>
    </p:spTree>
    <p:extLst>
      <p:ext uri="{BB962C8B-B14F-4D97-AF65-F5344CB8AC3E}">
        <p14:creationId xmlns:p14="http://schemas.microsoft.com/office/powerpoint/2010/main" val="515832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1" y="319088"/>
            <a:ext cx="8837083" cy="985730"/>
          </a:xfrm>
        </p:spPr>
        <p:txBody>
          <a:bodyPr/>
          <a:lstStyle/>
          <a:p>
            <a:r>
              <a:rPr lang="en-US" dirty="0"/>
              <a:t>Question 6</a:t>
            </a:r>
            <a:br>
              <a:rPr lang="en-US" dirty="0"/>
            </a:br>
            <a:r>
              <a:rPr lang="en-US" dirty="0"/>
              <a:t>Systemic Inflammatory Arthritis Screen </a:t>
            </a:r>
          </a:p>
        </p:txBody>
      </p:sp>
      <p:sp>
        <p:nvSpPr>
          <p:cNvPr id="3" name="Content Placeholder 2"/>
          <p:cNvSpPr>
            <a:spLocks noGrp="1"/>
          </p:cNvSpPr>
          <p:nvPr>
            <p:ph idx="1"/>
          </p:nvPr>
        </p:nvSpPr>
        <p:spPr/>
        <p:txBody>
          <a:bodyPr/>
          <a:lstStyle/>
          <a:p>
            <a:pPr algn="ctr"/>
            <a:endParaRPr lang="en-US" sz="2400" dirty="0"/>
          </a:p>
          <a:p>
            <a:pPr marL="0" indent="0" algn="ctr">
              <a:buNone/>
            </a:pPr>
            <a:endParaRPr lang="en-US" sz="2400" dirty="0"/>
          </a:p>
          <a:p>
            <a:pPr marL="0" indent="0" algn="ctr">
              <a:buNone/>
            </a:pPr>
            <a:endParaRPr lang="en-US" sz="2400" dirty="0"/>
          </a:p>
          <a:p>
            <a:pPr marL="0" indent="0">
              <a:buNone/>
            </a:pPr>
            <a:endParaRPr lang="en-US" sz="2400" dirty="0"/>
          </a:p>
          <a:p>
            <a:pPr marL="0" indent="0">
              <a:buNone/>
            </a:pPr>
            <a:r>
              <a:rPr lang="en-US" sz="2400" dirty="0"/>
              <a:t>If age of onset &lt;45 years and &gt; 3 months of LBP:</a:t>
            </a:r>
          </a:p>
          <a:p>
            <a:endParaRPr lang="en-US" sz="2400" dirty="0"/>
          </a:p>
          <a:p>
            <a:pPr marL="0" indent="0">
              <a:buNone/>
            </a:pPr>
            <a:r>
              <a:rPr lang="en-US" sz="2400" dirty="0"/>
              <a:t>“Are you experiencing morning stiffness in your back &gt;30 minutes?”</a:t>
            </a:r>
          </a:p>
        </p:txBody>
      </p:sp>
      <p:pic>
        <p:nvPicPr>
          <p:cNvPr id="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33324" t="75622" r="36399" b="16415"/>
          <a:stretch/>
        </p:blipFill>
        <p:spPr>
          <a:xfrm>
            <a:off x="2796492" y="1825625"/>
            <a:ext cx="6624413" cy="976647"/>
          </a:xfrm>
          <a:prstGeom prst="rect">
            <a:avLst/>
          </a:prstGeom>
        </p:spPr>
      </p:pic>
    </p:spTree>
    <p:extLst>
      <p:ext uri="{BB962C8B-B14F-4D97-AF65-F5344CB8AC3E}">
        <p14:creationId xmlns:p14="http://schemas.microsoft.com/office/powerpoint/2010/main" val="3116734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a:p>
          <a:p>
            <a:pPr marL="0" indent="0" algn="ctr">
              <a:buNone/>
            </a:pPr>
            <a:r>
              <a:rPr lang="en-US" dirty="0"/>
              <a:t>“Have you had this same pain before?”</a:t>
            </a:r>
          </a:p>
          <a:p>
            <a:pPr marL="0" indent="0" algn="ctr">
              <a:buNone/>
            </a:pPr>
            <a:endParaRPr lang="en-US" dirty="0"/>
          </a:p>
          <a:p>
            <a:pPr marL="0" indent="0" algn="ctr">
              <a:buNone/>
            </a:pPr>
            <a:r>
              <a:rPr lang="en-US" dirty="0"/>
              <a:t>“Have you had treatment before?”</a:t>
            </a:r>
          </a:p>
          <a:p>
            <a:endParaRPr lang="en-CA" dirty="0"/>
          </a:p>
        </p:txBody>
      </p:sp>
      <p:sp>
        <p:nvSpPr>
          <p:cNvPr id="3" name="Title 2"/>
          <p:cNvSpPr>
            <a:spLocks noGrp="1"/>
          </p:cNvSpPr>
          <p:nvPr>
            <p:ph type="title"/>
          </p:nvPr>
        </p:nvSpPr>
        <p:spPr/>
        <p:txBody>
          <a:bodyPr>
            <a:normAutofit fontScale="90000"/>
          </a:bodyPr>
          <a:lstStyle/>
          <a:p>
            <a:r>
              <a:rPr lang="en-US" dirty="0"/>
              <a:t>Other Questions</a:t>
            </a:r>
            <a:br>
              <a:rPr lang="en-US" dirty="0"/>
            </a:br>
            <a:endParaRPr lang="en-CA" dirty="0"/>
          </a:p>
        </p:txBody>
      </p:sp>
    </p:spTree>
    <p:extLst>
      <p:ext uri="{BB962C8B-B14F-4D97-AF65-F5344CB8AC3E}">
        <p14:creationId xmlns:p14="http://schemas.microsoft.com/office/powerpoint/2010/main" val="4255019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B Physical Exam</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6648" t="23709" r="35132" b="20921"/>
          <a:stretch/>
        </p:blipFill>
        <p:spPr>
          <a:xfrm>
            <a:off x="199881" y="1127060"/>
            <a:ext cx="6247623" cy="5292830"/>
          </a:xfrm>
        </p:spPr>
      </p:pic>
      <p:sp>
        <p:nvSpPr>
          <p:cNvPr id="3" name="TextBox 2"/>
          <p:cNvSpPr txBox="1"/>
          <p:nvPr/>
        </p:nvSpPr>
        <p:spPr>
          <a:xfrm>
            <a:off x="6634480" y="2113280"/>
            <a:ext cx="5191760" cy="3693319"/>
          </a:xfrm>
          <a:prstGeom prst="rect">
            <a:avLst/>
          </a:prstGeom>
          <a:noFill/>
        </p:spPr>
        <p:txBody>
          <a:bodyPr wrap="square" rtlCol="0">
            <a:spAutoFit/>
          </a:bodyPr>
          <a:lstStyle/>
          <a:p>
            <a:r>
              <a:rPr lang="en-US" dirty="0"/>
              <a:t>Motor Tests</a:t>
            </a:r>
          </a:p>
          <a:p>
            <a:pPr marL="285750" indent="-285750">
              <a:buFont typeface="Arial" panose="020B0604020202020204" pitchFamily="34" charset="0"/>
              <a:buChar char="•"/>
            </a:pPr>
            <a:r>
              <a:rPr lang="en-US" dirty="0"/>
              <a:t>L4- Ankle DF, Patellar Reflex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L5- Great Toe Extension, Hip Abduction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S1- Great Toe Flexion, Glut Max</a:t>
            </a:r>
            <a:r>
              <a:rPr lang="en-CA" dirty="0"/>
              <a:t>, Achilles Reflex</a:t>
            </a:r>
          </a:p>
          <a:p>
            <a:endParaRPr lang="en-CA" dirty="0"/>
          </a:p>
          <a:p>
            <a:r>
              <a:rPr lang="en-CA" dirty="0"/>
              <a:t>Nerve Root Irritation Test</a:t>
            </a:r>
          </a:p>
          <a:p>
            <a:endParaRPr lang="en-CA" dirty="0"/>
          </a:p>
          <a:p>
            <a:r>
              <a:rPr lang="en-CA" dirty="0"/>
              <a:t>UMNL Test</a:t>
            </a:r>
          </a:p>
          <a:p>
            <a:endParaRPr lang="en-CA" dirty="0"/>
          </a:p>
          <a:p>
            <a:r>
              <a:rPr lang="en-CA" dirty="0"/>
              <a:t>Saddle Sensation </a:t>
            </a:r>
          </a:p>
        </p:txBody>
      </p:sp>
    </p:spTree>
    <p:extLst>
      <p:ext uri="{BB962C8B-B14F-4D97-AF65-F5344CB8AC3E}">
        <p14:creationId xmlns:p14="http://schemas.microsoft.com/office/powerpoint/2010/main" val="1105549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C: Initial Management</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32667" t="14325" r="17394" b="10785"/>
          <a:stretch/>
        </p:blipFill>
        <p:spPr>
          <a:xfrm>
            <a:off x="2715496" y="1242891"/>
            <a:ext cx="5952931" cy="5021605"/>
          </a:xfrm>
        </p:spPr>
      </p:pic>
    </p:spTree>
    <p:extLst>
      <p:ext uri="{BB962C8B-B14F-4D97-AF65-F5344CB8AC3E}">
        <p14:creationId xmlns:p14="http://schemas.microsoft.com/office/powerpoint/2010/main" val="2836937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1</a:t>
            </a:r>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sz="2400" dirty="0"/>
              <a:t>Back Dominant</a:t>
            </a:r>
          </a:p>
          <a:p>
            <a:pPr>
              <a:buFont typeface="Arial" panose="020B0604020202020204" pitchFamily="34" charset="0"/>
              <a:buChar char="•"/>
            </a:pPr>
            <a:r>
              <a:rPr lang="en-US" sz="2400" dirty="0"/>
              <a:t>Constant or Intermittent</a:t>
            </a:r>
          </a:p>
          <a:p>
            <a:pPr>
              <a:buFont typeface="Arial" panose="020B0604020202020204" pitchFamily="34" charset="0"/>
              <a:buChar char="•"/>
            </a:pPr>
            <a:r>
              <a:rPr lang="en-US" sz="2400" dirty="0"/>
              <a:t>Worse with flexion/sitting (+/- extension)</a:t>
            </a:r>
          </a:p>
          <a:p>
            <a:pPr lvl="1">
              <a:buFont typeface="Arial" panose="020B0604020202020204" pitchFamily="34" charset="0"/>
              <a:buChar char="•"/>
            </a:pPr>
            <a:r>
              <a:rPr lang="en-US" sz="2000" dirty="0"/>
              <a:t>Fast responder: only worse with flexion, better with unloaded extension</a:t>
            </a:r>
          </a:p>
          <a:p>
            <a:pPr lvl="1">
              <a:buFont typeface="Arial" panose="020B0604020202020204" pitchFamily="34" charset="0"/>
              <a:buChar char="•"/>
            </a:pPr>
            <a:r>
              <a:rPr lang="en-US" sz="2000" dirty="0"/>
              <a:t>Slow responder: worse with flexion and extension, worse with unloaded extension. Tough to treat!</a:t>
            </a:r>
          </a:p>
          <a:p>
            <a:pPr>
              <a:buFont typeface="Arial" panose="020B0604020202020204" pitchFamily="34" charset="0"/>
              <a:buChar char="•"/>
            </a:pPr>
            <a:r>
              <a:rPr lang="en-US" sz="2400" dirty="0"/>
              <a:t>Neuro Exam negative</a:t>
            </a:r>
          </a:p>
          <a:p>
            <a:pPr>
              <a:buFont typeface="Arial" panose="020B0604020202020204" pitchFamily="34" charset="0"/>
              <a:buChar char="•"/>
            </a:pPr>
            <a:r>
              <a:rPr lang="en-US" sz="2400" dirty="0"/>
              <a:t>Treatment</a:t>
            </a:r>
          </a:p>
          <a:p>
            <a:pPr lvl="1">
              <a:buFont typeface="Arial" panose="020B0604020202020204" pitchFamily="34" charset="0"/>
              <a:buChar char="•"/>
            </a:pPr>
            <a:r>
              <a:rPr lang="en-US" sz="2000" dirty="0"/>
              <a:t>Education &amp; reassurance</a:t>
            </a:r>
          </a:p>
          <a:p>
            <a:pPr lvl="1">
              <a:buFont typeface="Arial" panose="020B0604020202020204" pitchFamily="34" charset="0"/>
              <a:buChar char="•"/>
            </a:pPr>
            <a:r>
              <a:rPr lang="en-US" sz="2000" dirty="0"/>
              <a:t>Fast responder: Positions – Z lie, lumbar roll, Sloppy pushups</a:t>
            </a:r>
          </a:p>
          <a:p>
            <a:pPr lvl="1">
              <a:buFont typeface="Arial" panose="020B0604020202020204" pitchFamily="34" charset="0"/>
              <a:buChar char="•"/>
            </a:pPr>
            <a:r>
              <a:rPr lang="en-US" sz="2000" dirty="0"/>
              <a:t>Slow responder: Positions – Z lie, knee to chest, prone over pillow. Progress to sloppy pushups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582680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Positions of Ease </a:t>
            </a:r>
            <a:endParaRPr lang="en-CA" dirty="0"/>
          </a:p>
        </p:txBody>
      </p:sp>
      <p:pic>
        <p:nvPicPr>
          <p:cNvPr id="5" name="Picture 4" descr="https://hep.physiotec.ca/img/gallery/generic/images/XGEN2095_B.png?151153163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4936" y="2564091"/>
            <a:ext cx="2648932" cy="2073897"/>
          </a:xfrm>
          <a:prstGeom prst="rect">
            <a:avLst/>
          </a:prstGeom>
          <a:noFill/>
          <a:ln>
            <a:noFill/>
          </a:ln>
        </p:spPr>
      </p:pic>
      <p:sp>
        <p:nvSpPr>
          <p:cNvPr id="7" name="TextBox 6"/>
          <p:cNvSpPr txBox="1"/>
          <p:nvPr/>
        </p:nvSpPr>
        <p:spPr>
          <a:xfrm>
            <a:off x="1225485" y="5194169"/>
            <a:ext cx="3610466" cy="523220"/>
          </a:xfrm>
          <a:prstGeom prst="rect">
            <a:avLst/>
          </a:prstGeom>
          <a:noFill/>
        </p:spPr>
        <p:txBody>
          <a:bodyPr wrap="square" rtlCol="0">
            <a:spAutoFit/>
          </a:bodyPr>
          <a:lstStyle/>
          <a:p>
            <a:r>
              <a:rPr lang="en-US" sz="2800" dirty="0"/>
              <a:t>Z Lie</a:t>
            </a:r>
            <a:endParaRPr lang="en-CA" sz="2800" dirty="0"/>
          </a:p>
        </p:txBody>
      </p:sp>
      <p:sp>
        <p:nvSpPr>
          <p:cNvPr id="8" name="TextBox 7"/>
          <p:cNvSpPr txBox="1"/>
          <p:nvPr/>
        </p:nvSpPr>
        <p:spPr>
          <a:xfrm>
            <a:off x="5674936" y="5194169"/>
            <a:ext cx="3591612" cy="523220"/>
          </a:xfrm>
          <a:prstGeom prst="rect">
            <a:avLst/>
          </a:prstGeom>
          <a:noFill/>
        </p:spPr>
        <p:txBody>
          <a:bodyPr wrap="square" rtlCol="0">
            <a:spAutoFit/>
          </a:bodyPr>
          <a:lstStyle/>
          <a:p>
            <a:r>
              <a:rPr lang="en-US" sz="2800" dirty="0"/>
              <a:t>Prone Over Pillows</a:t>
            </a:r>
            <a:endParaRPr lang="en-CA" sz="2800" dirty="0"/>
          </a:p>
        </p:txBody>
      </p:sp>
      <p:pic>
        <p:nvPicPr>
          <p:cNvPr id="1026" name="Picture 2" descr="https://hep.physiotec.ca/img/gallery/generic/images/GEN295438_A.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25485" y="2215299"/>
            <a:ext cx="3426957" cy="2507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94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FB14-D3C9-D6F7-1C3D-F9EFE0AB9260}"/>
              </a:ext>
            </a:extLst>
          </p:cNvPr>
          <p:cNvSpPr>
            <a:spLocks noGrp="1"/>
          </p:cNvSpPr>
          <p:nvPr>
            <p:ph type="title"/>
          </p:nvPr>
        </p:nvSpPr>
        <p:spPr/>
        <p:txBody>
          <a:bodyPr>
            <a:normAutofit/>
          </a:bodyPr>
          <a:lstStyle/>
          <a:p>
            <a:r>
              <a:rPr lang="en-US" sz="4400" b="1"/>
              <a:t>Agenda:</a:t>
            </a:r>
          </a:p>
        </p:txBody>
      </p:sp>
      <p:sp>
        <p:nvSpPr>
          <p:cNvPr id="3" name="Content Placeholder 2">
            <a:extLst>
              <a:ext uri="{FF2B5EF4-FFF2-40B4-BE49-F238E27FC236}">
                <a16:creationId xmlns:a16="http://schemas.microsoft.com/office/drawing/2014/main" id="{2B27769C-801C-97D1-B4C6-052CC646D1E2}"/>
              </a:ext>
            </a:extLst>
          </p:cNvPr>
          <p:cNvSpPr>
            <a:spLocks noGrp="1"/>
          </p:cNvSpPr>
          <p:nvPr>
            <p:ph idx="1"/>
          </p:nvPr>
        </p:nvSpPr>
        <p:spPr>
          <a:xfrm>
            <a:off x="863600" y="1140482"/>
            <a:ext cx="10490199" cy="6462585"/>
          </a:xfrm>
        </p:spPr>
        <p:txBody>
          <a:bodyPr vert="horz" lIns="91440" tIns="45720" rIns="91440" bIns="45720" rtlCol="0" anchor="t">
            <a:normAutofit/>
          </a:bodyPr>
          <a:lstStyle/>
          <a:p>
            <a:pPr marL="407670" indent="-407670"/>
            <a:r>
              <a:rPr lang="en-US" sz="2800" dirty="0"/>
              <a:t>Introductions by Dr Parsons and Dr Wade (making it work in your practice)</a:t>
            </a:r>
            <a:endParaRPr lang="en-US" sz="2800" dirty="0">
              <a:cs typeface="Arial"/>
            </a:endParaRPr>
          </a:p>
          <a:p>
            <a:pPr marL="407670" indent="-407670"/>
            <a:r>
              <a:rPr lang="en-US" sz="2800" dirty="0"/>
              <a:t>The </a:t>
            </a:r>
            <a:r>
              <a:rPr lang="en-US" sz="2800" u="sng" dirty="0"/>
              <a:t>Clinically Organized </a:t>
            </a:r>
            <a:r>
              <a:rPr lang="en-US" sz="2800" b="0" i="0" u="sng" dirty="0">
                <a:solidFill>
                  <a:srgbClr val="000000"/>
                </a:solidFill>
                <a:effectLst/>
                <a:latin typeface="Arial"/>
                <a:cs typeface="Arial"/>
              </a:rPr>
              <a:t>Relevant Exam (CORE) Back Tool walkthrough</a:t>
            </a:r>
            <a:r>
              <a:rPr lang="en-US" sz="2800" dirty="0">
                <a:solidFill>
                  <a:srgbClr val="000000"/>
                </a:solidFill>
                <a:latin typeface="Arial"/>
                <a:cs typeface="Arial"/>
              </a:rPr>
              <a:t>, Pattern Recognition and Management</a:t>
            </a:r>
            <a:endParaRPr lang="en-US" sz="2800" b="0" i="0" dirty="0">
              <a:solidFill>
                <a:srgbClr val="000000"/>
              </a:solidFill>
              <a:effectLst/>
              <a:latin typeface="Arial" panose="020B0604020202020204" pitchFamily="34" charset="0"/>
              <a:cs typeface="Arial"/>
            </a:endParaRPr>
          </a:p>
          <a:p>
            <a:pPr marL="407670" indent="-407670"/>
            <a:r>
              <a:rPr lang="en-US" sz="2800" dirty="0">
                <a:solidFill>
                  <a:srgbClr val="000000"/>
                </a:solidFill>
                <a:latin typeface="Arial"/>
                <a:cs typeface="Arial"/>
              </a:rPr>
              <a:t>Small Group Activity (Case Studies)</a:t>
            </a:r>
          </a:p>
          <a:p>
            <a:pPr marL="407670" indent="-407670"/>
            <a:r>
              <a:rPr lang="en-US" sz="2800" dirty="0">
                <a:solidFill>
                  <a:srgbClr val="000000"/>
                </a:solidFill>
                <a:latin typeface="Arial"/>
                <a:cs typeface="Arial"/>
              </a:rPr>
              <a:t>Dr. Hogan: Assessment Management and Treatment, Criteria for Surgical Consult</a:t>
            </a:r>
            <a:endParaRPr lang="en-US" sz="2800" dirty="0">
              <a:cs typeface="Arial" panose="020B0604020202020204"/>
            </a:endParaRPr>
          </a:p>
          <a:p>
            <a:pPr marL="407670" indent="-407670">
              <a:spcBef>
                <a:spcPts val="1200"/>
              </a:spcBef>
              <a:spcAft>
                <a:spcPts val="1200"/>
              </a:spcAft>
            </a:pPr>
            <a:r>
              <a:rPr lang="en-US" sz="2800" b="0" i="0" u="none" strike="noStrike" dirty="0">
                <a:solidFill>
                  <a:srgbClr val="000000"/>
                </a:solidFill>
                <a:effectLst/>
                <a:latin typeface="Arial"/>
                <a:cs typeface="Arial"/>
              </a:rPr>
              <a:t>Referral Options</a:t>
            </a:r>
            <a:r>
              <a:rPr lang="en-US" sz="2800" dirty="0">
                <a:solidFill>
                  <a:srgbClr val="000000"/>
                </a:solidFill>
                <a:latin typeface="Arial"/>
                <a:cs typeface="Arial"/>
              </a:rPr>
              <a:t> for Conservative Management</a:t>
            </a:r>
            <a:r>
              <a:rPr lang="en-US" sz="2800" b="0" i="0" u="none" strike="noStrike" dirty="0">
                <a:solidFill>
                  <a:srgbClr val="000000"/>
                </a:solidFill>
                <a:effectLst/>
                <a:latin typeface="Arial"/>
                <a:cs typeface="Arial"/>
              </a:rPr>
              <a:t>, New programs, Algorithm, Community Resources</a:t>
            </a:r>
            <a:endParaRPr lang="en-US" sz="2800" b="0" dirty="0">
              <a:effectLst/>
              <a:latin typeface="Arial"/>
              <a:cs typeface="Arial"/>
            </a:endParaRPr>
          </a:p>
          <a:p>
            <a:pPr marL="407670" indent="-407670"/>
            <a:r>
              <a:rPr lang="en-US" sz="2800" dirty="0"/>
              <a:t>Evaluation and Closing Remarks </a:t>
            </a:r>
            <a:br>
              <a:rPr lang="en-US" sz="2800" dirty="0"/>
            </a:br>
            <a:endParaRPr lang="en-US" sz="2800">
              <a:cs typeface="Arial" panose="020B0604020202020204"/>
            </a:endParaRPr>
          </a:p>
        </p:txBody>
      </p:sp>
    </p:spTree>
    <p:extLst>
      <p:ext uri="{BB962C8B-B14F-4D97-AF65-F5344CB8AC3E}">
        <p14:creationId xmlns:p14="http://schemas.microsoft.com/office/powerpoint/2010/main" val="2643971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Positions of Ease</a:t>
            </a:r>
            <a:endParaRPr lang="en-CA" dirty="0"/>
          </a:p>
        </p:txBody>
      </p:sp>
      <p:pic>
        <p:nvPicPr>
          <p:cNvPr id="4" name="Content Placeholder 3" descr="https://hep.physiotec.ca/img/gallery/generic/images/XGEN339_B.png?1539699948"/>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66887" y="2196446"/>
            <a:ext cx="3204832" cy="1970202"/>
          </a:xfrm>
          <a:prstGeom prst="rect">
            <a:avLst/>
          </a:prstGeom>
          <a:noFill/>
          <a:ln>
            <a:noFill/>
          </a:ln>
        </p:spPr>
      </p:pic>
      <p:pic>
        <p:nvPicPr>
          <p:cNvPr id="5" name="Picture 4" descr="https://hep.physiotec.ca/img/gallery/generic/images/XGEN2151_B.png?150368049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4177" y="2121031"/>
            <a:ext cx="2799761" cy="1970202"/>
          </a:xfrm>
          <a:prstGeom prst="rect">
            <a:avLst/>
          </a:prstGeom>
          <a:noFill/>
          <a:ln>
            <a:noFill/>
          </a:ln>
        </p:spPr>
      </p:pic>
      <p:sp>
        <p:nvSpPr>
          <p:cNvPr id="6" name="TextBox 5"/>
          <p:cNvSpPr txBox="1"/>
          <p:nvPr/>
        </p:nvSpPr>
        <p:spPr>
          <a:xfrm>
            <a:off x="1923068" y="4553147"/>
            <a:ext cx="3421929" cy="523220"/>
          </a:xfrm>
          <a:prstGeom prst="rect">
            <a:avLst/>
          </a:prstGeom>
          <a:noFill/>
        </p:spPr>
        <p:txBody>
          <a:bodyPr wrap="square" rtlCol="0">
            <a:spAutoFit/>
          </a:bodyPr>
          <a:lstStyle/>
          <a:p>
            <a:r>
              <a:rPr lang="en-US" sz="2800" dirty="0"/>
              <a:t>Knees to Chest</a:t>
            </a:r>
            <a:endParaRPr lang="en-CA" sz="2800" dirty="0"/>
          </a:p>
        </p:txBody>
      </p:sp>
      <p:sp>
        <p:nvSpPr>
          <p:cNvPr id="7" name="TextBox 6"/>
          <p:cNvSpPr txBox="1"/>
          <p:nvPr/>
        </p:nvSpPr>
        <p:spPr>
          <a:xfrm>
            <a:off x="6900420" y="4553147"/>
            <a:ext cx="3176833" cy="523220"/>
          </a:xfrm>
          <a:prstGeom prst="rect">
            <a:avLst/>
          </a:prstGeom>
          <a:noFill/>
        </p:spPr>
        <p:txBody>
          <a:bodyPr wrap="square" rtlCol="0">
            <a:spAutoFit/>
          </a:bodyPr>
          <a:lstStyle/>
          <a:p>
            <a:r>
              <a:rPr lang="en-US" sz="2800" dirty="0"/>
              <a:t>Sloppy Push Up</a:t>
            </a:r>
            <a:endParaRPr lang="en-CA" sz="2800" dirty="0"/>
          </a:p>
        </p:txBody>
      </p:sp>
    </p:spTree>
    <p:extLst>
      <p:ext uri="{BB962C8B-B14F-4D97-AF65-F5344CB8AC3E}">
        <p14:creationId xmlns:p14="http://schemas.microsoft.com/office/powerpoint/2010/main" val="242315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2</a:t>
            </a:r>
          </a:p>
        </p:txBody>
      </p:sp>
      <p:sp>
        <p:nvSpPr>
          <p:cNvPr id="3" name="Content Placeholder 2"/>
          <p:cNvSpPr>
            <a:spLocks noGrp="1"/>
          </p:cNvSpPr>
          <p:nvPr>
            <p:ph idx="1"/>
          </p:nvPr>
        </p:nvSpPr>
        <p:spPr/>
        <p:txBody>
          <a:bodyPr/>
          <a:lstStyle/>
          <a:p>
            <a:pPr lvl="0">
              <a:buFont typeface="Arial" panose="020B0604020202020204" pitchFamily="34" charset="0"/>
              <a:buChar char="•"/>
            </a:pPr>
            <a:r>
              <a:rPr lang="en-US" sz="2400" dirty="0">
                <a:solidFill>
                  <a:srgbClr val="000000"/>
                </a:solidFill>
              </a:rPr>
              <a:t>Back Dominant</a:t>
            </a:r>
          </a:p>
          <a:p>
            <a:pPr>
              <a:buFont typeface="Arial" panose="020B0604020202020204" pitchFamily="34" charset="0"/>
              <a:buChar char="•"/>
            </a:pPr>
            <a:r>
              <a:rPr lang="en-US" sz="2400" dirty="0">
                <a:solidFill>
                  <a:srgbClr val="000000"/>
                </a:solidFill>
              </a:rPr>
              <a:t>Always intermittent</a:t>
            </a:r>
          </a:p>
          <a:p>
            <a:pPr lvl="0">
              <a:buFont typeface="Arial" panose="020B0604020202020204" pitchFamily="34" charset="0"/>
              <a:buChar char="•"/>
            </a:pPr>
            <a:r>
              <a:rPr lang="en-US" sz="2400" dirty="0">
                <a:solidFill>
                  <a:srgbClr val="000000"/>
                </a:solidFill>
              </a:rPr>
              <a:t>Worse with extension</a:t>
            </a:r>
          </a:p>
          <a:p>
            <a:pPr lvl="0">
              <a:buFont typeface="Arial" panose="020B0604020202020204" pitchFamily="34" charset="0"/>
              <a:buChar char="•"/>
            </a:pPr>
            <a:r>
              <a:rPr lang="en-US" sz="2400" dirty="0">
                <a:solidFill>
                  <a:srgbClr val="000000"/>
                </a:solidFill>
              </a:rPr>
              <a:t>Never worse with flexion</a:t>
            </a:r>
          </a:p>
          <a:p>
            <a:pPr lvl="0">
              <a:buFont typeface="Arial" panose="020B0604020202020204" pitchFamily="34" charset="0"/>
              <a:buChar char="•"/>
            </a:pPr>
            <a:r>
              <a:rPr lang="en-US" sz="2400" dirty="0">
                <a:solidFill>
                  <a:srgbClr val="000000"/>
                </a:solidFill>
              </a:rPr>
              <a:t>Neuro Exam negative</a:t>
            </a:r>
          </a:p>
          <a:p>
            <a:pPr lvl="0">
              <a:buFont typeface="Arial" panose="020B0604020202020204" pitchFamily="34" charset="0"/>
              <a:buChar char="•"/>
            </a:pPr>
            <a:r>
              <a:rPr lang="en-US" sz="2400" dirty="0">
                <a:solidFill>
                  <a:srgbClr val="000000"/>
                </a:solidFill>
              </a:rPr>
              <a:t>Treatment: </a:t>
            </a:r>
          </a:p>
          <a:p>
            <a:pPr lvl="1">
              <a:buFont typeface="Arial" panose="020B0604020202020204" pitchFamily="34" charset="0"/>
              <a:buChar char="•"/>
            </a:pPr>
            <a:r>
              <a:rPr lang="en-US" sz="2400" dirty="0">
                <a:solidFill>
                  <a:srgbClr val="000000"/>
                </a:solidFill>
              </a:rPr>
              <a:t>Education &amp; reassurance</a:t>
            </a:r>
          </a:p>
          <a:p>
            <a:pPr lvl="1">
              <a:buFont typeface="Arial" panose="020B0604020202020204" pitchFamily="34" charset="0"/>
              <a:buChar char="•"/>
            </a:pPr>
            <a:r>
              <a:rPr lang="en-US" sz="2400" dirty="0">
                <a:solidFill>
                  <a:srgbClr val="000000"/>
                </a:solidFill>
              </a:rPr>
              <a:t>Positions: Z lie, knee to chest, correct sitting and standing postures </a:t>
            </a:r>
          </a:p>
          <a:p>
            <a:pPr lvl="1">
              <a:buFont typeface="Arial" panose="020B0604020202020204" pitchFamily="34" charset="0"/>
              <a:buChar char="•"/>
            </a:pPr>
            <a:r>
              <a:rPr lang="en-US" sz="2400" dirty="0">
                <a:solidFill>
                  <a:srgbClr val="000000"/>
                </a:solidFill>
              </a:rPr>
              <a:t>Exercises: knee to chest, sitting flexion</a:t>
            </a:r>
          </a:p>
          <a:p>
            <a:pPr marL="457200" lvl="1" indent="0">
              <a:buNone/>
            </a:pPr>
            <a:endParaRPr lang="en-US" sz="3400" dirty="0">
              <a:solidFill>
                <a:srgbClr val="000000"/>
              </a:solidFill>
            </a:endParaRPr>
          </a:p>
          <a:p>
            <a:endParaRPr lang="en-US" dirty="0"/>
          </a:p>
        </p:txBody>
      </p:sp>
      <p:pic>
        <p:nvPicPr>
          <p:cNvPr id="4" name="Picture 3" descr="https://hep.physiotec.ca/img/gallery/generic/images/GEN436099_B.png?161496506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1960" y="2539476"/>
            <a:ext cx="2563665" cy="2026333"/>
          </a:xfrm>
          <a:prstGeom prst="rect">
            <a:avLst/>
          </a:prstGeom>
          <a:noFill/>
          <a:ln>
            <a:noFill/>
          </a:ln>
        </p:spPr>
      </p:pic>
    </p:spTree>
    <p:extLst>
      <p:ext uri="{BB962C8B-B14F-4D97-AF65-F5344CB8AC3E}">
        <p14:creationId xmlns:p14="http://schemas.microsoft.com/office/powerpoint/2010/main" val="375131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3</a:t>
            </a:r>
          </a:p>
        </p:txBody>
      </p:sp>
      <p:sp>
        <p:nvSpPr>
          <p:cNvPr id="3" name="Content Placeholder 2"/>
          <p:cNvSpPr>
            <a:spLocks noGrp="1"/>
          </p:cNvSpPr>
          <p:nvPr>
            <p:ph idx="1"/>
          </p:nvPr>
        </p:nvSpPr>
        <p:spPr/>
        <p:txBody>
          <a:bodyPr/>
          <a:lstStyle/>
          <a:p>
            <a:pPr lvl="0">
              <a:buFont typeface="Arial" panose="020B0604020202020204" pitchFamily="34" charset="0"/>
              <a:buChar char="•"/>
            </a:pPr>
            <a:r>
              <a:rPr lang="en-US" sz="2400" dirty="0">
                <a:solidFill>
                  <a:srgbClr val="000000"/>
                </a:solidFill>
              </a:rPr>
              <a:t>Leg Dominant </a:t>
            </a:r>
          </a:p>
          <a:p>
            <a:pPr lvl="0">
              <a:buFont typeface="Arial" panose="020B0604020202020204" pitchFamily="34" charset="0"/>
              <a:buChar char="•"/>
            </a:pPr>
            <a:r>
              <a:rPr lang="en-US" sz="2400" dirty="0">
                <a:solidFill>
                  <a:srgbClr val="000000"/>
                </a:solidFill>
              </a:rPr>
              <a:t>Constant</a:t>
            </a:r>
          </a:p>
          <a:p>
            <a:pPr lvl="0">
              <a:buFont typeface="Arial" panose="020B0604020202020204" pitchFamily="34" charset="0"/>
              <a:buChar char="•"/>
            </a:pPr>
            <a:r>
              <a:rPr lang="en-US" sz="2400" dirty="0">
                <a:solidFill>
                  <a:srgbClr val="000000"/>
                </a:solidFill>
              </a:rPr>
              <a:t>Neuro Exam: Positive nerve root irritative test (SLR) and may also have conduction loss in neuro exam</a:t>
            </a:r>
          </a:p>
          <a:p>
            <a:pPr lvl="0">
              <a:buFont typeface="Arial" panose="020B0604020202020204" pitchFamily="34" charset="0"/>
              <a:buChar char="•"/>
            </a:pPr>
            <a:r>
              <a:rPr lang="en-US" sz="2400" dirty="0">
                <a:solidFill>
                  <a:srgbClr val="000000"/>
                </a:solidFill>
              </a:rPr>
              <a:t>Treatment:</a:t>
            </a:r>
          </a:p>
          <a:p>
            <a:pPr lvl="1">
              <a:buFont typeface="Arial" panose="020B0604020202020204" pitchFamily="34" charset="0"/>
              <a:buChar char="•"/>
            </a:pPr>
            <a:r>
              <a:rPr lang="en-US" sz="2400" dirty="0">
                <a:solidFill>
                  <a:srgbClr val="000000"/>
                </a:solidFill>
              </a:rPr>
              <a:t>Education &amp; reassurance</a:t>
            </a:r>
          </a:p>
          <a:p>
            <a:pPr lvl="1">
              <a:buFont typeface="Arial" panose="020B0604020202020204" pitchFamily="34" charset="0"/>
              <a:buChar char="•"/>
            </a:pPr>
            <a:r>
              <a:rPr lang="en-US" sz="2400" dirty="0">
                <a:solidFill>
                  <a:srgbClr val="000000"/>
                </a:solidFill>
              </a:rPr>
              <a:t>NO exercises</a:t>
            </a:r>
          </a:p>
          <a:p>
            <a:pPr lvl="1">
              <a:buFont typeface="Arial" panose="020B0604020202020204" pitchFamily="34" charset="0"/>
              <a:buChar char="•"/>
            </a:pPr>
            <a:r>
              <a:rPr lang="en-US" sz="2400" dirty="0">
                <a:solidFill>
                  <a:srgbClr val="000000"/>
                </a:solidFill>
              </a:rPr>
              <a:t>Positions of comfort 20-40 min/hour – Z lie, prone on pillows, hands and knees, lumbar supports </a:t>
            </a:r>
          </a:p>
          <a:p>
            <a:pPr marL="0" lvl="0" indent="0"/>
            <a:endParaRPr lang="en-US" sz="2400" dirty="0">
              <a:solidFill>
                <a:srgbClr val="000000"/>
              </a:solidFill>
            </a:endParaRPr>
          </a:p>
          <a:p>
            <a:endParaRPr lang="en-US" dirty="0"/>
          </a:p>
        </p:txBody>
      </p:sp>
    </p:spTree>
    <p:extLst>
      <p:ext uri="{BB962C8B-B14F-4D97-AF65-F5344CB8AC3E}">
        <p14:creationId xmlns:p14="http://schemas.microsoft.com/office/powerpoint/2010/main" val="8280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4</a:t>
            </a:r>
          </a:p>
        </p:txBody>
      </p:sp>
      <p:sp>
        <p:nvSpPr>
          <p:cNvPr id="3" name="Content Placeholder 2"/>
          <p:cNvSpPr>
            <a:spLocks noGrp="1"/>
          </p:cNvSpPr>
          <p:nvPr>
            <p:ph idx="1"/>
          </p:nvPr>
        </p:nvSpPr>
        <p:spPr/>
        <p:txBody>
          <a:bodyPr>
            <a:normAutofit/>
          </a:bodyPr>
          <a:lstStyle/>
          <a:p>
            <a:pPr lvl="0">
              <a:buFont typeface="Arial" panose="020B0604020202020204" pitchFamily="34" charset="0"/>
              <a:buChar char="•"/>
            </a:pPr>
            <a:r>
              <a:rPr lang="en-US" sz="2400" dirty="0">
                <a:solidFill>
                  <a:srgbClr val="000000"/>
                </a:solidFill>
              </a:rPr>
              <a:t>Leg Dominant</a:t>
            </a:r>
          </a:p>
          <a:p>
            <a:pPr lvl="0">
              <a:buFont typeface="Arial" panose="020B0604020202020204" pitchFamily="34" charset="0"/>
              <a:buChar char="•"/>
            </a:pPr>
            <a:r>
              <a:rPr lang="en-US" sz="2400" dirty="0">
                <a:solidFill>
                  <a:srgbClr val="000000"/>
                </a:solidFill>
              </a:rPr>
              <a:t>Always intermittent</a:t>
            </a:r>
          </a:p>
          <a:p>
            <a:pPr lvl="0">
              <a:buFont typeface="Arial" panose="020B0604020202020204" pitchFamily="34" charset="0"/>
              <a:buChar char="•"/>
            </a:pPr>
            <a:r>
              <a:rPr lang="en-US" sz="2400" dirty="0">
                <a:solidFill>
                  <a:srgbClr val="000000"/>
                </a:solidFill>
              </a:rPr>
              <a:t>Worse with extension activities, i.e. walking</a:t>
            </a:r>
          </a:p>
          <a:p>
            <a:pPr lvl="0">
              <a:buFont typeface="Arial" panose="020B0604020202020204" pitchFamily="34" charset="0"/>
              <a:buChar char="•"/>
            </a:pPr>
            <a:r>
              <a:rPr lang="en-US" sz="2400" dirty="0">
                <a:solidFill>
                  <a:srgbClr val="000000"/>
                </a:solidFill>
              </a:rPr>
              <a:t>Better with rest and flexion</a:t>
            </a:r>
          </a:p>
          <a:p>
            <a:pPr lvl="0">
              <a:buFont typeface="Arial" panose="020B0604020202020204" pitchFamily="34" charset="0"/>
              <a:buChar char="•"/>
            </a:pPr>
            <a:r>
              <a:rPr lang="en-US" sz="2400" dirty="0">
                <a:solidFill>
                  <a:srgbClr val="000000"/>
                </a:solidFill>
              </a:rPr>
              <a:t>Neuro Exam: Negative </a:t>
            </a:r>
            <a:r>
              <a:rPr lang="en-US" sz="2400" dirty="0" err="1">
                <a:solidFill>
                  <a:srgbClr val="000000"/>
                </a:solidFill>
              </a:rPr>
              <a:t>irritative</a:t>
            </a:r>
            <a:r>
              <a:rPr lang="en-US" sz="2400" dirty="0">
                <a:solidFill>
                  <a:srgbClr val="000000"/>
                </a:solidFill>
              </a:rPr>
              <a:t> tests and possible conduction loss</a:t>
            </a:r>
          </a:p>
          <a:p>
            <a:pPr lvl="0">
              <a:buFont typeface="Arial" panose="020B0604020202020204" pitchFamily="34" charset="0"/>
              <a:buChar char="•"/>
            </a:pPr>
            <a:r>
              <a:rPr lang="en-US" sz="2400" dirty="0">
                <a:solidFill>
                  <a:srgbClr val="000000"/>
                </a:solidFill>
              </a:rPr>
              <a:t>Treatment:</a:t>
            </a:r>
          </a:p>
          <a:p>
            <a:pPr lvl="1">
              <a:buFont typeface="Arial" panose="020B0604020202020204" pitchFamily="34" charset="0"/>
              <a:buChar char="•"/>
            </a:pPr>
            <a:r>
              <a:rPr lang="en-US" sz="2400" dirty="0">
                <a:solidFill>
                  <a:srgbClr val="000000"/>
                </a:solidFill>
              </a:rPr>
              <a:t>Education &amp; reassurance</a:t>
            </a:r>
          </a:p>
          <a:p>
            <a:pPr lvl="1">
              <a:buFont typeface="Arial" panose="020B0604020202020204" pitchFamily="34" charset="0"/>
              <a:buChar char="•"/>
            </a:pPr>
            <a:r>
              <a:rPr lang="en-US" dirty="0">
                <a:solidFill>
                  <a:srgbClr val="000000"/>
                </a:solidFill>
              </a:rPr>
              <a:t>Positions – flexion, Z- lie, pelvic tilt, sitting postures, forward flexion</a:t>
            </a:r>
            <a:endParaRPr lang="en-US" sz="2400" dirty="0">
              <a:solidFill>
                <a:srgbClr val="000000"/>
              </a:solidFill>
            </a:endParaRPr>
          </a:p>
          <a:p>
            <a:pPr lvl="1">
              <a:buFont typeface="Arial" panose="020B0604020202020204" pitchFamily="34" charset="0"/>
              <a:buChar char="•"/>
            </a:pPr>
            <a:r>
              <a:rPr lang="en-US" sz="2400" dirty="0">
                <a:solidFill>
                  <a:srgbClr val="000000"/>
                </a:solidFill>
              </a:rPr>
              <a:t>Exercises: flexion stretches, core strength and long term management</a:t>
            </a:r>
          </a:p>
          <a:p>
            <a:endParaRPr lang="en-US" dirty="0"/>
          </a:p>
        </p:txBody>
      </p:sp>
      <p:pic>
        <p:nvPicPr>
          <p:cNvPr id="4" name="Picture 3" descr="https://hep.physiotec.ca/img/gallery/generic/images/GEN436099_B.png?161496506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2680" y="1706356"/>
            <a:ext cx="2563665" cy="2026333"/>
          </a:xfrm>
          <a:prstGeom prst="rect">
            <a:avLst/>
          </a:prstGeom>
          <a:noFill/>
          <a:ln>
            <a:noFill/>
          </a:ln>
        </p:spPr>
      </p:pic>
    </p:spTree>
    <p:extLst>
      <p:ext uri="{BB962C8B-B14F-4D97-AF65-F5344CB8AC3E}">
        <p14:creationId xmlns:p14="http://schemas.microsoft.com/office/powerpoint/2010/main" val="2210085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Non-mechanical</a:t>
            </a:r>
          </a:p>
        </p:txBody>
      </p:sp>
      <p:sp>
        <p:nvSpPr>
          <p:cNvPr id="3" name="Content Placeholder 2"/>
          <p:cNvSpPr>
            <a:spLocks noGrp="1"/>
          </p:cNvSpPr>
          <p:nvPr>
            <p:ph idx="1"/>
          </p:nvPr>
        </p:nvSpPr>
        <p:spPr>
          <a:xfrm>
            <a:off x="425451" y="1443038"/>
            <a:ext cx="8837083" cy="5027612"/>
          </a:xfrm>
        </p:spPr>
        <p:txBody>
          <a:bodyPr/>
          <a:lstStyle/>
          <a:p>
            <a:pPr>
              <a:buFont typeface="Arial" panose="020B0604020202020204" pitchFamily="34" charset="0"/>
              <a:buChar char="•"/>
            </a:pPr>
            <a:r>
              <a:rPr lang="en-US" sz="2400" dirty="0"/>
              <a:t>If pattern of pain is not identified, patient has non-mechanical pain</a:t>
            </a:r>
          </a:p>
          <a:p>
            <a:pPr>
              <a:buFont typeface="Arial" panose="020B0604020202020204" pitchFamily="34" charset="0"/>
              <a:buChar char="•"/>
            </a:pPr>
            <a:r>
              <a:rPr lang="en-US" sz="2400" dirty="0"/>
              <a:t>These patients may have a pain disorder</a:t>
            </a:r>
          </a:p>
          <a:p>
            <a:pPr>
              <a:buFont typeface="Arial" panose="020B0604020202020204" pitchFamily="34" charset="0"/>
              <a:buChar char="•"/>
            </a:pPr>
            <a:r>
              <a:rPr lang="en-US" sz="2400" dirty="0"/>
              <a:t>Beyond the scope of this lecture</a:t>
            </a:r>
          </a:p>
        </p:txBody>
      </p:sp>
    </p:spTree>
    <p:extLst>
      <p:ext uri="{BB962C8B-B14F-4D97-AF65-F5344CB8AC3E}">
        <p14:creationId xmlns:p14="http://schemas.microsoft.com/office/powerpoint/2010/main" val="3372156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of Mechanical LBP </a:t>
            </a:r>
          </a:p>
        </p:txBody>
      </p:sp>
      <p:sp>
        <p:nvSpPr>
          <p:cNvPr id="3" name="Content Placeholder 2"/>
          <p:cNvSpPr>
            <a:spLocks noGrp="1"/>
          </p:cNvSpPr>
          <p:nvPr>
            <p:ph idx="1"/>
          </p:nvPr>
        </p:nvSpPr>
        <p:spPr>
          <a:xfrm>
            <a:off x="425451" y="1463587"/>
            <a:ext cx="8837083" cy="5027612"/>
          </a:xfrm>
        </p:spPr>
        <p:txBody>
          <a:bodyPr>
            <a:normAutofit fontScale="85000" lnSpcReduction="20000"/>
          </a:bodyPr>
          <a:lstStyle/>
          <a:p>
            <a:pPr marL="0" indent="0">
              <a:buNone/>
            </a:pPr>
            <a:r>
              <a:rPr lang="en-US" sz="2800" dirty="0">
                <a:solidFill>
                  <a:srgbClr val="00CC66"/>
                </a:solidFill>
                <a:effectLst>
                  <a:outerShdw blurRad="38100" dist="38100" dir="2700000" algn="tl">
                    <a:srgbClr val="000000">
                      <a:alpha val="43137"/>
                    </a:srgbClr>
                  </a:outerShdw>
                </a:effectLst>
              </a:rPr>
              <a:t>√ </a:t>
            </a:r>
            <a:r>
              <a:rPr lang="en-US" sz="2800" dirty="0"/>
              <a:t>Thorough subjective history to identify mechanical symptoms</a:t>
            </a:r>
          </a:p>
          <a:p>
            <a:pPr marL="0" indent="0">
              <a:buNone/>
            </a:pPr>
            <a:r>
              <a:rPr lang="en-US" sz="2800" dirty="0">
                <a:solidFill>
                  <a:srgbClr val="00CC66"/>
                </a:solidFill>
                <a:effectLst>
                  <a:outerShdw blurRad="38100" dist="38100" dir="2700000" algn="tl">
                    <a:srgbClr val="000000">
                      <a:alpha val="43137"/>
                    </a:srgbClr>
                  </a:outerShdw>
                </a:effectLst>
              </a:rPr>
              <a:t>√ </a:t>
            </a:r>
            <a:r>
              <a:rPr lang="en-US" sz="2800" dirty="0"/>
              <a:t>Objective exam to confirm your subjective history</a:t>
            </a:r>
          </a:p>
          <a:p>
            <a:pPr marL="0" indent="0">
              <a:buNone/>
            </a:pPr>
            <a:r>
              <a:rPr lang="en-US" sz="2800" dirty="0">
                <a:solidFill>
                  <a:srgbClr val="00CC66"/>
                </a:solidFill>
                <a:effectLst>
                  <a:outerShdw blurRad="38100" dist="38100" dir="2700000" algn="tl">
                    <a:srgbClr val="000000">
                      <a:alpha val="43137"/>
                    </a:srgbClr>
                  </a:outerShdw>
                </a:effectLst>
              </a:rPr>
              <a:t>√</a:t>
            </a:r>
            <a:r>
              <a:rPr lang="en-US" sz="2800" dirty="0">
                <a:solidFill>
                  <a:srgbClr val="FF0000"/>
                </a:solidFill>
                <a:effectLst>
                  <a:outerShdw blurRad="38100" dist="38100" dir="2700000" algn="tl">
                    <a:srgbClr val="000000">
                      <a:alpha val="43137"/>
                    </a:srgbClr>
                  </a:outerShdw>
                </a:effectLst>
              </a:rPr>
              <a:t> </a:t>
            </a:r>
            <a:r>
              <a:rPr lang="en-US" sz="2800" dirty="0"/>
              <a:t>Ruled out red flags and their risk factors</a:t>
            </a:r>
          </a:p>
          <a:p>
            <a:endParaRPr lang="en-US" sz="2800" dirty="0">
              <a:solidFill>
                <a:srgbClr val="FF0000"/>
              </a:solidFill>
              <a:effectLst>
                <a:outerShdw blurRad="38100" dist="38100" dir="2700000" algn="tl">
                  <a:srgbClr val="000000">
                    <a:alpha val="43137"/>
                  </a:srgbClr>
                </a:outerShdw>
              </a:effectLst>
            </a:endParaRPr>
          </a:p>
          <a:p>
            <a:pPr marL="0" indent="0">
              <a:buNone/>
            </a:pPr>
            <a:r>
              <a:rPr lang="en-US" sz="2800" dirty="0"/>
              <a:t>	What’s the most important first step of your treatment?</a:t>
            </a:r>
          </a:p>
          <a:p>
            <a:endParaRPr lang="en-US" dirty="0"/>
          </a:p>
          <a:p>
            <a:pPr marL="0" indent="0" algn="ctr">
              <a:buNone/>
            </a:pPr>
            <a:r>
              <a:rPr lang="en-US" sz="3600" dirty="0"/>
              <a:t>Patient education and reassurance!!</a:t>
            </a:r>
          </a:p>
          <a:p>
            <a:endParaRPr lang="en-US" dirty="0"/>
          </a:p>
          <a:p>
            <a:endParaRPr lang="en-US" dirty="0"/>
          </a:p>
          <a:p>
            <a:endParaRPr lang="en-US" dirty="0"/>
          </a:p>
          <a:p>
            <a:pPr marL="0" indent="0">
              <a:buNone/>
            </a:pPr>
            <a:r>
              <a:rPr lang="en-US" sz="1500" dirty="0" err="1"/>
              <a:t>Traegar</a:t>
            </a:r>
            <a:r>
              <a:rPr lang="en-US" sz="1500" dirty="0"/>
              <a:t> et al (2015); </a:t>
            </a:r>
            <a:r>
              <a:rPr lang="en-US" sz="1600" dirty="0" err="1"/>
              <a:t>Rampersaud</a:t>
            </a:r>
            <a:r>
              <a:rPr lang="en-US" sz="1600" dirty="0"/>
              <a:t> et al (2013)</a:t>
            </a:r>
            <a:endParaRPr lang="en-US" sz="1500" dirty="0"/>
          </a:p>
          <a:p>
            <a:pPr marL="0" indent="0"/>
            <a:endParaRPr lang="en-US" dirty="0"/>
          </a:p>
        </p:txBody>
      </p:sp>
    </p:spTree>
    <p:extLst>
      <p:ext uri="{BB962C8B-B14F-4D97-AF65-F5344CB8AC3E}">
        <p14:creationId xmlns:p14="http://schemas.microsoft.com/office/powerpoint/2010/main" val="448112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Education and Advice</a:t>
            </a:r>
          </a:p>
        </p:txBody>
      </p:sp>
      <p:sp>
        <p:nvSpPr>
          <p:cNvPr id="3" name="Content Placeholder 2"/>
          <p:cNvSpPr>
            <a:spLocks noGrp="1"/>
          </p:cNvSpPr>
          <p:nvPr>
            <p:ph idx="1"/>
          </p:nvPr>
        </p:nvSpPr>
        <p:spPr>
          <a:xfrm>
            <a:off x="863600" y="1215342"/>
            <a:ext cx="10490199" cy="4971781"/>
          </a:xfrm>
        </p:spPr>
        <p:txBody>
          <a:bodyPr>
            <a:normAutofit/>
          </a:bodyPr>
          <a:lstStyle/>
          <a:p>
            <a:pPr>
              <a:buFont typeface="Arial" panose="020B0604020202020204" pitchFamily="34" charset="0"/>
              <a:buChar char="•"/>
            </a:pPr>
            <a:r>
              <a:rPr lang="en-US" sz="2600" dirty="0"/>
              <a:t>Keep active</a:t>
            </a:r>
          </a:p>
          <a:p>
            <a:pPr>
              <a:buFont typeface="Arial" panose="020B0604020202020204" pitchFamily="34" charset="0"/>
              <a:buChar char="•"/>
            </a:pPr>
            <a:r>
              <a:rPr lang="en-US" sz="2600" dirty="0"/>
              <a:t>Progressive return to usual activities – work and physical exercise</a:t>
            </a:r>
          </a:p>
          <a:p>
            <a:pPr>
              <a:buFont typeface="Arial" panose="020B0604020202020204" pitchFamily="34" charset="0"/>
              <a:buChar char="•"/>
            </a:pPr>
            <a:r>
              <a:rPr lang="en-US" sz="2600" dirty="0"/>
              <a:t>Management is the goal, not a cure</a:t>
            </a:r>
          </a:p>
          <a:p>
            <a:pPr>
              <a:buFont typeface="Arial" panose="020B0604020202020204" pitchFamily="34" charset="0"/>
              <a:buChar char="•"/>
            </a:pPr>
            <a:r>
              <a:rPr lang="en-US" sz="2600" dirty="0"/>
              <a:t>Risk Factor Modification</a:t>
            </a:r>
          </a:p>
          <a:p>
            <a:pPr lvl="1">
              <a:buFont typeface="Arial" panose="020B0604020202020204" pitchFamily="34" charset="0"/>
              <a:buChar char="•"/>
            </a:pPr>
            <a:r>
              <a:rPr lang="en-US" sz="2600" dirty="0"/>
              <a:t>Stress management- especially this impacts pain levels</a:t>
            </a:r>
          </a:p>
          <a:p>
            <a:pPr lvl="1">
              <a:buFont typeface="Arial" panose="020B0604020202020204" pitchFamily="34" charset="0"/>
              <a:buChar char="•"/>
            </a:pPr>
            <a:r>
              <a:rPr lang="en-US" sz="2600" dirty="0"/>
              <a:t>Healthy weight</a:t>
            </a:r>
          </a:p>
          <a:p>
            <a:pPr lvl="1">
              <a:buFont typeface="Arial" panose="020B0604020202020204" pitchFamily="34" charset="0"/>
              <a:buChar char="•"/>
            </a:pPr>
            <a:r>
              <a:rPr lang="en-US" sz="2600" dirty="0"/>
              <a:t>Active lifestyle</a:t>
            </a:r>
          </a:p>
          <a:p>
            <a:pPr lvl="1">
              <a:buFont typeface="Arial" panose="020B0604020202020204" pitchFamily="34" charset="0"/>
              <a:buChar char="•"/>
            </a:pPr>
            <a:r>
              <a:rPr lang="en-US" sz="2600" dirty="0"/>
              <a:t>Smoking Cessation</a:t>
            </a:r>
          </a:p>
        </p:txBody>
      </p:sp>
    </p:spTree>
    <p:extLst>
      <p:ext uri="{BB962C8B-B14F-4D97-AF65-F5344CB8AC3E}">
        <p14:creationId xmlns:p14="http://schemas.microsoft.com/office/powerpoint/2010/main" val="1056006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Break out groups for Case Studies</a:t>
            </a:r>
            <a:endParaRPr lang="en-CA" dirty="0"/>
          </a:p>
        </p:txBody>
      </p:sp>
      <p:sp>
        <p:nvSpPr>
          <p:cNvPr id="3" name="Title 2"/>
          <p:cNvSpPr>
            <a:spLocks noGrp="1"/>
          </p:cNvSpPr>
          <p:nvPr>
            <p:ph type="title"/>
          </p:nvPr>
        </p:nvSpPr>
        <p:spPr/>
        <p:txBody>
          <a:bodyPr/>
          <a:lstStyle/>
          <a:p>
            <a:r>
              <a:rPr lang="en-US" dirty="0"/>
              <a:t>Case Studies</a:t>
            </a:r>
            <a:endParaRPr lang="en-CA" dirty="0"/>
          </a:p>
        </p:txBody>
      </p:sp>
    </p:spTree>
    <p:extLst>
      <p:ext uri="{BB962C8B-B14F-4D97-AF65-F5344CB8AC3E}">
        <p14:creationId xmlns:p14="http://schemas.microsoft.com/office/powerpoint/2010/main" val="104978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1178233-56BA-7D37-C48A-732713157619}"/>
              </a:ext>
            </a:extLst>
          </p:cNvPr>
          <p:cNvSpPr>
            <a:spLocks noGrp="1" noChangeArrowheads="1"/>
          </p:cNvSpPr>
          <p:nvPr>
            <p:ph type="ctrTitle"/>
          </p:nvPr>
        </p:nvSpPr>
        <p:spPr>
          <a:xfrm>
            <a:off x="2209800" y="1676401"/>
            <a:ext cx="7772400" cy="1470025"/>
          </a:xfrm>
        </p:spPr>
        <p:txBody>
          <a:bodyPr anchor="t"/>
          <a:lstStyle/>
          <a:p>
            <a:pPr>
              <a:defRPr/>
            </a:pPr>
            <a:r>
              <a:rPr lang="en-US" altLang="en-US" sz="4400" dirty="0"/>
              <a:t> Low Back Pain</a:t>
            </a:r>
            <a:br>
              <a:rPr lang="en-US" altLang="en-US" sz="4400" dirty="0"/>
            </a:br>
            <a:r>
              <a:rPr lang="en-US" altLang="en-US" sz="4400" dirty="0"/>
              <a:t>Workshop</a:t>
            </a:r>
            <a:br>
              <a:rPr lang="en-US" altLang="en-US" sz="4000" dirty="0"/>
            </a:br>
            <a:endParaRPr lang="en-US" altLang="en-US" sz="4000" dirty="0"/>
          </a:p>
        </p:txBody>
      </p:sp>
      <p:sp>
        <p:nvSpPr>
          <p:cNvPr id="3075" name="Rectangle 3">
            <a:extLst>
              <a:ext uri="{FF2B5EF4-FFF2-40B4-BE49-F238E27FC236}">
                <a16:creationId xmlns:a16="http://schemas.microsoft.com/office/drawing/2014/main" id="{7E300C0C-5191-EC57-55F0-3A5A5D9B67FE}"/>
              </a:ext>
            </a:extLst>
          </p:cNvPr>
          <p:cNvSpPr>
            <a:spLocks noGrp="1" noChangeArrowheads="1"/>
          </p:cNvSpPr>
          <p:nvPr>
            <p:ph type="subTitle" idx="1"/>
          </p:nvPr>
        </p:nvSpPr>
        <p:spPr>
          <a:xfrm>
            <a:off x="2895600" y="3657600"/>
            <a:ext cx="6400800" cy="1752600"/>
          </a:xfrm>
        </p:spPr>
        <p:txBody>
          <a:bodyPr/>
          <a:lstStyle/>
          <a:p>
            <a:r>
              <a:rPr lang="en-US" altLang="en-US" sz="3200" b="1"/>
              <a:t>Assessment, Management and Treatment</a:t>
            </a:r>
          </a:p>
          <a:p>
            <a:endParaRPr lang="en-US" altLang="en-US" sz="3200" b="1"/>
          </a:p>
          <a:p>
            <a:r>
              <a:rPr lang="en-US" altLang="en-US" sz="3200" b="1"/>
              <a:t>June 15, 2023</a:t>
            </a:r>
          </a:p>
          <a:p>
            <a:r>
              <a:rPr lang="en-US" altLang="en-US" sz="3200" b="1"/>
              <a:t>Dr. T. Guy Hogan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26">
            <a:extLst>
              <a:ext uri="{FF2B5EF4-FFF2-40B4-BE49-F238E27FC236}">
                <a16:creationId xmlns:a16="http://schemas.microsoft.com/office/drawing/2014/main" id="{8652ED17-3777-337E-751B-C485A41AB096}"/>
              </a:ext>
            </a:extLst>
          </p:cNvPr>
          <p:cNvSpPr>
            <a:spLocks noGrp="1" noChangeArrowheads="1"/>
          </p:cNvSpPr>
          <p:nvPr>
            <p:ph type="title"/>
          </p:nvPr>
        </p:nvSpPr>
        <p:spPr/>
        <p:txBody>
          <a:bodyPr/>
          <a:lstStyle/>
          <a:p>
            <a:pPr>
              <a:defRPr/>
            </a:pPr>
            <a:r>
              <a:rPr lang="en-US" altLang="en-US"/>
              <a:t>Disclosure Statement</a:t>
            </a:r>
            <a:endParaRPr lang="en-CA" altLang="en-US"/>
          </a:p>
        </p:txBody>
      </p:sp>
      <p:sp>
        <p:nvSpPr>
          <p:cNvPr id="5123" name="Rectangle 1027">
            <a:extLst>
              <a:ext uri="{FF2B5EF4-FFF2-40B4-BE49-F238E27FC236}">
                <a16:creationId xmlns:a16="http://schemas.microsoft.com/office/drawing/2014/main" id="{1E3AC327-3A12-B9FA-72AB-78D4AA585FAB}"/>
              </a:ext>
            </a:extLst>
          </p:cNvPr>
          <p:cNvSpPr>
            <a:spLocks noGrp="1" noChangeArrowheads="1"/>
          </p:cNvSpPr>
          <p:nvPr>
            <p:ph type="body" idx="1"/>
          </p:nvPr>
        </p:nvSpPr>
        <p:spPr/>
        <p:txBody>
          <a:bodyPr/>
          <a:lstStyle/>
          <a:p>
            <a:pPr>
              <a:buFont typeface="Monotype Sorts" charset="2"/>
              <a:buNone/>
            </a:pPr>
            <a:r>
              <a:rPr lang="en-US" altLang="en-US"/>
              <a:t>I, Dr. Thomas Guy Hogan, have no affiliations, honoraria, monetary support or conflict of interest from any commercial source. </a:t>
            </a:r>
            <a:endParaRPr lang="en-CA"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2DDFAE-1159-E007-A627-4B9132E21028}"/>
              </a:ext>
            </a:extLst>
          </p:cNvPr>
          <p:cNvSpPr>
            <a:spLocks noGrp="1"/>
          </p:cNvSpPr>
          <p:nvPr>
            <p:ph type="subTitle" idx="1"/>
          </p:nvPr>
        </p:nvSpPr>
        <p:spPr/>
        <p:txBody>
          <a:bodyPr>
            <a:normAutofit lnSpcReduction="10000"/>
          </a:bodyPr>
          <a:lstStyle/>
          <a:p>
            <a:r>
              <a:rPr lang="en-US" dirty="0"/>
              <a:t>Managing Low Back Pain  in Primary Health Care</a:t>
            </a:r>
          </a:p>
        </p:txBody>
      </p:sp>
      <p:sp>
        <p:nvSpPr>
          <p:cNvPr id="3" name="Text Placeholder 2">
            <a:extLst>
              <a:ext uri="{FF2B5EF4-FFF2-40B4-BE49-F238E27FC236}">
                <a16:creationId xmlns:a16="http://schemas.microsoft.com/office/drawing/2014/main" id="{1F646007-7B96-FB0F-C3BA-479E48827437}"/>
              </a:ext>
            </a:extLst>
          </p:cNvPr>
          <p:cNvSpPr>
            <a:spLocks noGrp="1"/>
          </p:cNvSpPr>
          <p:nvPr>
            <p:ph type="body" sz="quarter" idx="10"/>
          </p:nvPr>
        </p:nvSpPr>
        <p:spPr/>
        <p:txBody>
          <a:bodyPr/>
          <a:lstStyle/>
          <a:p>
            <a:r>
              <a:rPr lang="en-US" dirty="0"/>
              <a:t>June 15, 2023</a:t>
            </a:r>
          </a:p>
        </p:txBody>
      </p:sp>
    </p:spTree>
    <p:extLst>
      <p:ext uri="{BB962C8B-B14F-4D97-AF65-F5344CB8AC3E}">
        <p14:creationId xmlns:p14="http://schemas.microsoft.com/office/powerpoint/2010/main" val="395277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D8FBD40-4DF8-5FAF-6CFB-D364E2AF45FA}"/>
              </a:ext>
            </a:extLst>
          </p:cNvPr>
          <p:cNvSpPr>
            <a:spLocks noGrp="1" noChangeArrowheads="1"/>
          </p:cNvSpPr>
          <p:nvPr>
            <p:ph type="title"/>
          </p:nvPr>
        </p:nvSpPr>
        <p:spPr/>
        <p:txBody>
          <a:bodyPr/>
          <a:lstStyle/>
          <a:p>
            <a:pPr>
              <a:defRPr/>
            </a:pPr>
            <a:r>
              <a:rPr lang="en-US" altLang="en-US"/>
              <a:t>Acute Low Back Pain</a:t>
            </a:r>
          </a:p>
        </p:txBody>
      </p:sp>
      <p:sp>
        <p:nvSpPr>
          <p:cNvPr id="6147" name="Rectangle 3">
            <a:extLst>
              <a:ext uri="{FF2B5EF4-FFF2-40B4-BE49-F238E27FC236}">
                <a16:creationId xmlns:a16="http://schemas.microsoft.com/office/drawing/2014/main" id="{EB362113-74A6-15FB-3CD2-DB760E16313B}"/>
              </a:ext>
            </a:extLst>
          </p:cNvPr>
          <p:cNvSpPr>
            <a:spLocks noGrp="1" noChangeArrowheads="1"/>
          </p:cNvSpPr>
          <p:nvPr>
            <p:ph type="body" idx="1"/>
          </p:nvPr>
        </p:nvSpPr>
        <p:spPr/>
        <p:txBody>
          <a:bodyPr/>
          <a:lstStyle/>
          <a:p>
            <a:r>
              <a:rPr lang="en-US" altLang="en-US"/>
              <a:t>Activity intolerance due to low back or low back related leg symptoms of less than three months duration</a:t>
            </a:r>
          </a:p>
          <a:p>
            <a:r>
              <a:rPr lang="en-US" altLang="en-US"/>
              <a:t>Sub acute 6-12 weeks</a:t>
            </a:r>
          </a:p>
          <a:p>
            <a:r>
              <a:rPr lang="en-US" altLang="en-US"/>
              <a:t>Chronic &gt;3 months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1028">
            <a:extLst>
              <a:ext uri="{FF2B5EF4-FFF2-40B4-BE49-F238E27FC236}">
                <a16:creationId xmlns:a16="http://schemas.microsoft.com/office/drawing/2014/main" id="{B75CEC8A-FDE4-E8B9-EB57-DECF54AEC455}"/>
              </a:ext>
            </a:extLst>
          </p:cNvPr>
          <p:cNvSpPr>
            <a:spLocks noGrp="1" noChangeArrowheads="1"/>
          </p:cNvSpPr>
          <p:nvPr>
            <p:ph type="title"/>
          </p:nvPr>
        </p:nvSpPr>
        <p:spPr/>
        <p:txBody>
          <a:bodyPr/>
          <a:lstStyle/>
          <a:p>
            <a:pPr>
              <a:defRPr/>
            </a:pPr>
            <a:r>
              <a:rPr lang="en-US" altLang="en-US"/>
              <a:t>“I’ve thrown My back out”</a:t>
            </a:r>
          </a:p>
        </p:txBody>
      </p:sp>
      <p:pic>
        <p:nvPicPr>
          <p:cNvPr id="7171" name="Picture 1030">
            <a:extLst>
              <a:ext uri="{FF2B5EF4-FFF2-40B4-BE49-F238E27FC236}">
                <a16:creationId xmlns:a16="http://schemas.microsoft.com/office/drawing/2014/main" id="{DD6CA1C5-B8E9-6250-D33E-00A4522281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27538" y="1862138"/>
            <a:ext cx="3783012" cy="380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a:extLst>
              <a:ext uri="{FF2B5EF4-FFF2-40B4-BE49-F238E27FC236}">
                <a16:creationId xmlns:a16="http://schemas.microsoft.com/office/drawing/2014/main" id="{34172F20-3282-34DB-BFFF-72D4297F45D1}"/>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497388" y="1179513"/>
            <a:ext cx="3732212" cy="3770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a:extLst>
              <a:ext uri="{FF2B5EF4-FFF2-40B4-BE49-F238E27FC236}">
                <a16:creationId xmlns:a16="http://schemas.microsoft.com/office/drawing/2014/main" id="{1311345C-8F7B-8E25-BCCB-ACC965C3D324}"/>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456113" y="1160464"/>
            <a:ext cx="3814762" cy="3806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ED1A5F8-D7AD-BCDE-E592-A491B245CBBC}"/>
              </a:ext>
            </a:extLst>
          </p:cNvPr>
          <p:cNvSpPr>
            <a:spLocks noGrp="1" noChangeArrowheads="1"/>
          </p:cNvSpPr>
          <p:nvPr>
            <p:ph type="title"/>
          </p:nvPr>
        </p:nvSpPr>
        <p:spPr/>
        <p:txBody>
          <a:bodyPr/>
          <a:lstStyle/>
          <a:p>
            <a:pPr>
              <a:defRPr/>
            </a:pPr>
            <a:r>
              <a:rPr lang="en-US" altLang="en-US"/>
              <a:t>Introduction</a:t>
            </a:r>
          </a:p>
        </p:txBody>
      </p:sp>
      <p:sp>
        <p:nvSpPr>
          <p:cNvPr id="10243" name="Rectangle 3">
            <a:extLst>
              <a:ext uri="{FF2B5EF4-FFF2-40B4-BE49-F238E27FC236}">
                <a16:creationId xmlns:a16="http://schemas.microsoft.com/office/drawing/2014/main" id="{33B150C0-A67A-EAAC-C495-155CB7A4A2C4}"/>
              </a:ext>
            </a:extLst>
          </p:cNvPr>
          <p:cNvSpPr>
            <a:spLocks noGrp="1" noChangeArrowheads="1"/>
          </p:cNvSpPr>
          <p:nvPr>
            <p:ph type="body" sz="half" idx="1"/>
          </p:nvPr>
        </p:nvSpPr>
        <p:spPr>
          <a:xfrm>
            <a:off x="2438400" y="1676401"/>
            <a:ext cx="3810000" cy="4181475"/>
          </a:xfrm>
        </p:spPr>
        <p:txBody>
          <a:bodyPr/>
          <a:lstStyle/>
          <a:p>
            <a:pPr>
              <a:lnSpc>
                <a:spcPct val="90000"/>
              </a:lnSpc>
            </a:pPr>
            <a:r>
              <a:rPr lang="en-US" altLang="en-US" sz="2800"/>
              <a:t>Epidemiology</a:t>
            </a:r>
          </a:p>
          <a:p>
            <a:pPr>
              <a:lnSpc>
                <a:spcPct val="90000"/>
              </a:lnSpc>
            </a:pPr>
            <a:r>
              <a:rPr lang="en-US" altLang="en-US" sz="2800"/>
              <a:t>Anatomy</a:t>
            </a:r>
          </a:p>
          <a:p>
            <a:pPr>
              <a:lnSpc>
                <a:spcPct val="90000"/>
              </a:lnSpc>
            </a:pPr>
            <a:r>
              <a:rPr lang="en-US" altLang="en-US" sz="2800"/>
              <a:t>Etiology</a:t>
            </a:r>
          </a:p>
          <a:p>
            <a:pPr>
              <a:lnSpc>
                <a:spcPct val="90000"/>
              </a:lnSpc>
            </a:pPr>
            <a:r>
              <a:rPr lang="en-US" altLang="en-US" sz="2800"/>
              <a:t>Assessment</a:t>
            </a:r>
          </a:p>
          <a:p>
            <a:pPr>
              <a:lnSpc>
                <a:spcPct val="90000"/>
              </a:lnSpc>
            </a:pPr>
            <a:r>
              <a:rPr lang="en-US" altLang="en-US" sz="2800"/>
              <a:t>History</a:t>
            </a:r>
          </a:p>
          <a:p>
            <a:pPr>
              <a:lnSpc>
                <a:spcPct val="90000"/>
              </a:lnSpc>
            </a:pPr>
            <a:r>
              <a:rPr lang="en-US" altLang="en-US" sz="2800"/>
              <a:t>Physical exam</a:t>
            </a:r>
          </a:p>
          <a:p>
            <a:pPr>
              <a:lnSpc>
                <a:spcPct val="90000"/>
              </a:lnSpc>
            </a:pPr>
            <a:r>
              <a:rPr lang="en-US" altLang="en-US" sz="2800"/>
              <a:t>Investigations</a:t>
            </a:r>
          </a:p>
          <a:p>
            <a:pPr>
              <a:lnSpc>
                <a:spcPct val="90000"/>
              </a:lnSpc>
            </a:pPr>
            <a:r>
              <a:rPr lang="en-US" altLang="en-US" sz="2800"/>
              <a:t>Treatment</a:t>
            </a:r>
          </a:p>
        </p:txBody>
      </p:sp>
      <p:pic>
        <p:nvPicPr>
          <p:cNvPr id="10244" name="Picture 4">
            <a:extLst>
              <a:ext uri="{FF2B5EF4-FFF2-40B4-BE49-F238E27FC236}">
                <a16:creationId xmlns:a16="http://schemas.microsoft.com/office/drawing/2014/main" id="{FB163A45-8EBB-124C-3283-522EFD30112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61175" y="1676401"/>
            <a:ext cx="2870200" cy="4181475"/>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D60A507-184B-B608-ED19-F3293FAFE335}"/>
              </a:ext>
            </a:extLst>
          </p:cNvPr>
          <p:cNvSpPr>
            <a:spLocks noGrp="1" noChangeArrowheads="1"/>
          </p:cNvSpPr>
          <p:nvPr>
            <p:ph type="title"/>
          </p:nvPr>
        </p:nvSpPr>
        <p:spPr/>
        <p:txBody>
          <a:bodyPr/>
          <a:lstStyle/>
          <a:p>
            <a:pPr>
              <a:defRPr/>
            </a:pPr>
            <a:r>
              <a:rPr lang="en-US" altLang="en-US"/>
              <a:t>Epidemiology</a:t>
            </a:r>
          </a:p>
        </p:txBody>
      </p:sp>
      <p:sp>
        <p:nvSpPr>
          <p:cNvPr id="11267" name="Rectangle 3">
            <a:extLst>
              <a:ext uri="{FF2B5EF4-FFF2-40B4-BE49-F238E27FC236}">
                <a16:creationId xmlns:a16="http://schemas.microsoft.com/office/drawing/2014/main" id="{43EDC4A7-4EE0-9702-4886-81ED7B0892DB}"/>
              </a:ext>
            </a:extLst>
          </p:cNvPr>
          <p:cNvSpPr>
            <a:spLocks noGrp="1" noChangeArrowheads="1"/>
          </p:cNvSpPr>
          <p:nvPr>
            <p:ph type="body" idx="1"/>
          </p:nvPr>
        </p:nvSpPr>
        <p:spPr/>
        <p:txBody>
          <a:bodyPr/>
          <a:lstStyle/>
          <a:p>
            <a:r>
              <a:rPr lang="en-US" altLang="en-US" sz="2800"/>
              <a:t>Lifetime prevalence 60-70%</a:t>
            </a:r>
          </a:p>
          <a:p>
            <a:r>
              <a:rPr lang="en-US" altLang="en-US" sz="2800"/>
              <a:t>Point prevalence 15-30%</a:t>
            </a:r>
          </a:p>
          <a:p>
            <a:r>
              <a:rPr lang="en-US" altLang="en-US" sz="2800"/>
              <a:t>Low back injuries are responsible for 1/3 of all work related injuries in the U.S.</a:t>
            </a:r>
          </a:p>
          <a:p>
            <a:r>
              <a:rPr lang="en-US" altLang="en-US" sz="2800"/>
              <a:t>Most common cause of chronic sickness in men and women &lt;64 years old</a:t>
            </a:r>
          </a:p>
          <a:p>
            <a:r>
              <a:rPr lang="en-US" altLang="en-US" sz="2800">
                <a:solidFill>
                  <a:srgbClr val="FF0000"/>
                </a:solidFill>
              </a:rPr>
              <a:t>90% will spontaneously recover in 4weeks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2EF323C-AF0A-7B53-D311-302CA7C2BEED}"/>
              </a:ext>
            </a:extLst>
          </p:cNvPr>
          <p:cNvSpPr>
            <a:spLocks noGrp="1" noChangeArrowheads="1"/>
          </p:cNvSpPr>
          <p:nvPr>
            <p:ph type="title"/>
          </p:nvPr>
        </p:nvSpPr>
        <p:spPr/>
        <p:txBody>
          <a:bodyPr/>
          <a:lstStyle/>
          <a:p>
            <a:pPr>
              <a:defRPr/>
            </a:pPr>
            <a:r>
              <a:rPr lang="en-US" altLang="en-US"/>
              <a:t>Anatomy</a:t>
            </a:r>
          </a:p>
        </p:txBody>
      </p:sp>
      <p:sp>
        <p:nvSpPr>
          <p:cNvPr id="12291" name="Rectangle 3">
            <a:extLst>
              <a:ext uri="{FF2B5EF4-FFF2-40B4-BE49-F238E27FC236}">
                <a16:creationId xmlns:a16="http://schemas.microsoft.com/office/drawing/2014/main" id="{094A9B23-7319-C6BD-1B8E-A5F3C7B26968}"/>
              </a:ext>
            </a:extLst>
          </p:cNvPr>
          <p:cNvSpPr>
            <a:spLocks noGrp="1" noChangeArrowheads="1"/>
          </p:cNvSpPr>
          <p:nvPr>
            <p:ph type="body" sz="half" idx="1"/>
          </p:nvPr>
        </p:nvSpPr>
        <p:spPr>
          <a:xfrm>
            <a:off x="2438400" y="1676401"/>
            <a:ext cx="3810000" cy="4181475"/>
          </a:xfrm>
        </p:spPr>
        <p:txBody>
          <a:bodyPr/>
          <a:lstStyle/>
          <a:p>
            <a:r>
              <a:rPr lang="en-US" altLang="en-US" sz="2800"/>
              <a:t>95% of disc lesions L4-5</a:t>
            </a:r>
          </a:p>
          <a:p>
            <a:r>
              <a:rPr lang="en-US" altLang="en-US" sz="2800"/>
              <a:t>L4-5 at risk as it is most mobile</a:t>
            </a:r>
          </a:p>
          <a:p>
            <a:r>
              <a:rPr lang="en-US" altLang="en-US" sz="2800"/>
              <a:t>L5-S1 at risk as it is a transitional level</a:t>
            </a:r>
          </a:p>
        </p:txBody>
      </p:sp>
      <p:pic>
        <p:nvPicPr>
          <p:cNvPr id="12292" name="Picture 4">
            <a:extLst>
              <a:ext uri="{FF2B5EF4-FFF2-40B4-BE49-F238E27FC236}">
                <a16:creationId xmlns:a16="http://schemas.microsoft.com/office/drawing/2014/main" id="{38447928-9327-DA14-A17B-F18F69CAB5D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70689" y="1676401"/>
            <a:ext cx="3051175" cy="4181475"/>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F958262A-B5E9-FF56-C137-F44F5FCBEA1F}"/>
              </a:ext>
            </a:extLst>
          </p:cNvPr>
          <p:cNvSpPr>
            <a:spLocks noGrp="1" noChangeArrowheads="1"/>
          </p:cNvSpPr>
          <p:nvPr>
            <p:ph/>
          </p:nvPr>
        </p:nvSpPr>
        <p:spPr/>
        <p:txBody>
          <a:bodyPr/>
          <a:lstStyle/>
          <a:p>
            <a:endParaRPr lang="en-CA" altLang="en-US"/>
          </a:p>
        </p:txBody>
      </p:sp>
      <p:pic>
        <p:nvPicPr>
          <p:cNvPr id="13315" name="Picture 5">
            <a:extLst>
              <a:ext uri="{FF2B5EF4-FFF2-40B4-BE49-F238E27FC236}">
                <a16:creationId xmlns:a16="http://schemas.microsoft.com/office/drawing/2014/main" id="{150799C7-EB54-7A34-887B-2D9289A72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307" y="66554"/>
            <a:ext cx="5317386" cy="672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BE5D545-B862-5DE9-D657-54A5DE7C4339}"/>
              </a:ext>
            </a:extLst>
          </p:cNvPr>
          <p:cNvSpPr>
            <a:spLocks noGrp="1" noChangeArrowheads="1"/>
          </p:cNvSpPr>
          <p:nvPr>
            <p:ph type="title"/>
          </p:nvPr>
        </p:nvSpPr>
        <p:spPr/>
        <p:txBody>
          <a:bodyPr/>
          <a:lstStyle/>
          <a:p>
            <a:pPr>
              <a:defRPr/>
            </a:pPr>
            <a:r>
              <a:rPr lang="en-US" altLang="en-US"/>
              <a:t>Etiology</a:t>
            </a:r>
          </a:p>
        </p:txBody>
      </p:sp>
      <p:sp>
        <p:nvSpPr>
          <p:cNvPr id="14339" name="Rectangle 3">
            <a:extLst>
              <a:ext uri="{FF2B5EF4-FFF2-40B4-BE49-F238E27FC236}">
                <a16:creationId xmlns:a16="http://schemas.microsoft.com/office/drawing/2014/main" id="{DCBDA674-2411-BAB7-E126-DC280892D696}"/>
              </a:ext>
            </a:extLst>
          </p:cNvPr>
          <p:cNvSpPr>
            <a:spLocks noGrp="1" noChangeArrowheads="1"/>
          </p:cNvSpPr>
          <p:nvPr>
            <p:ph type="body" sz="half" idx="1"/>
          </p:nvPr>
        </p:nvSpPr>
        <p:spPr>
          <a:xfrm>
            <a:off x="2438400" y="1676401"/>
            <a:ext cx="3810000" cy="4181475"/>
          </a:xfrm>
        </p:spPr>
        <p:txBody>
          <a:bodyPr/>
          <a:lstStyle/>
          <a:p>
            <a:r>
              <a:rPr lang="en-US" altLang="en-US" sz="2800"/>
              <a:t>Spondylogenic</a:t>
            </a:r>
          </a:p>
          <a:p>
            <a:r>
              <a:rPr lang="en-US" altLang="en-US" sz="2800"/>
              <a:t>Neurogenic</a:t>
            </a:r>
          </a:p>
          <a:p>
            <a:r>
              <a:rPr lang="en-US" altLang="en-US" sz="2800"/>
              <a:t>Vascular</a:t>
            </a:r>
          </a:p>
          <a:p>
            <a:r>
              <a:rPr lang="en-US" altLang="en-US" sz="2800"/>
              <a:t>Viscerogenic</a:t>
            </a:r>
          </a:p>
          <a:p>
            <a:r>
              <a:rPr lang="en-US" altLang="en-US" sz="2800"/>
              <a:t>Psychogenic</a:t>
            </a:r>
          </a:p>
        </p:txBody>
      </p:sp>
      <p:pic>
        <p:nvPicPr>
          <p:cNvPr id="14340" name="Picture 4">
            <a:extLst>
              <a:ext uri="{FF2B5EF4-FFF2-40B4-BE49-F238E27FC236}">
                <a16:creationId xmlns:a16="http://schemas.microsoft.com/office/drawing/2014/main" id="{70042680-6899-3D74-58C1-ABF5046152A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42213" y="4070350"/>
            <a:ext cx="69850" cy="120650"/>
          </a:xfrm>
          <a:noFill/>
        </p:spPr>
      </p:pic>
      <p:pic>
        <p:nvPicPr>
          <p:cNvPr id="14341" name="Picture 16">
            <a:extLst>
              <a:ext uri="{FF2B5EF4-FFF2-40B4-BE49-F238E27FC236}">
                <a16:creationId xmlns:a16="http://schemas.microsoft.com/office/drawing/2014/main" id="{DA846CFA-55DD-A7B5-2550-4A26FB833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3429000" cy="383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D345375-97AE-4EE8-0E41-553D8DAAC0E4}"/>
              </a:ext>
            </a:extLst>
          </p:cNvPr>
          <p:cNvSpPr>
            <a:spLocks noGrp="1" noChangeArrowheads="1"/>
          </p:cNvSpPr>
          <p:nvPr>
            <p:ph type="title"/>
          </p:nvPr>
        </p:nvSpPr>
        <p:spPr/>
        <p:txBody>
          <a:bodyPr/>
          <a:lstStyle/>
          <a:p>
            <a:pPr>
              <a:defRPr/>
            </a:pPr>
            <a:r>
              <a:rPr lang="en-US" altLang="en-US"/>
              <a:t>Vascular</a:t>
            </a:r>
          </a:p>
        </p:txBody>
      </p:sp>
      <p:sp>
        <p:nvSpPr>
          <p:cNvPr id="15363" name="Rectangle 3">
            <a:extLst>
              <a:ext uri="{FF2B5EF4-FFF2-40B4-BE49-F238E27FC236}">
                <a16:creationId xmlns:a16="http://schemas.microsoft.com/office/drawing/2014/main" id="{416E8211-B7FC-2729-D341-EDBDDD0D3484}"/>
              </a:ext>
            </a:extLst>
          </p:cNvPr>
          <p:cNvSpPr>
            <a:spLocks noGrp="1" noChangeArrowheads="1"/>
          </p:cNvSpPr>
          <p:nvPr>
            <p:ph type="body" idx="1"/>
          </p:nvPr>
        </p:nvSpPr>
        <p:spPr>
          <a:xfrm>
            <a:off x="2438401" y="304801"/>
            <a:ext cx="7762875" cy="4181475"/>
          </a:xfrm>
        </p:spPr>
        <p:txBody>
          <a:bodyPr/>
          <a:lstStyle/>
          <a:p>
            <a:r>
              <a:rPr lang="en-US" altLang="en-US"/>
              <a:t>Aneurysm</a:t>
            </a:r>
          </a:p>
          <a:p>
            <a:r>
              <a:rPr lang="en-US" altLang="en-US"/>
              <a:t>Peripheral vascular disease</a:t>
            </a:r>
          </a:p>
          <a:p>
            <a:endParaRPr lang="en-US" altLang="en-US"/>
          </a:p>
        </p:txBody>
      </p:sp>
      <p:pic>
        <p:nvPicPr>
          <p:cNvPr id="15364" name="Picture 4">
            <a:extLst>
              <a:ext uri="{FF2B5EF4-FFF2-40B4-BE49-F238E27FC236}">
                <a16:creationId xmlns:a16="http://schemas.microsoft.com/office/drawing/2014/main" id="{DFEF435D-5119-948C-93F7-4F9211822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2590800"/>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AA0B9AE9-1D34-C551-FC8F-B3588D767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297180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AutoShape 6">
            <a:extLst>
              <a:ext uri="{FF2B5EF4-FFF2-40B4-BE49-F238E27FC236}">
                <a16:creationId xmlns:a16="http://schemas.microsoft.com/office/drawing/2014/main" id="{FF865CF1-6A86-6107-3E0C-E946282B675C}"/>
              </a:ext>
            </a:extLst>
          </p:cNvPr>
          <p:cNvSpPr>
            <a:spLocks noChangeArrowheads="1"/>
          </p:cNvSpPr>
          <p:nvPr/>
        </p:nvSpPr>
        <p:spPr bwMode="auto">
          <a:xfrm rot="10800000">
            <a:off x="5257800" y="3962400"/>
            <a:ext cx="838200" cy="152400"/>
          </a:xfrm>
          <a:prstGeom prst="rightArrow">
            <a:avLst>
              <a:gd name="adj1" fmla="val 50000"/>
              <a:gd name="adj2" fmla="val 1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20000"/>
              </a:spcBef>
              <a:buClr>
                <a:schemeClr val="accent2"/>
              </a:buClr>
              <a:buSzPct val="75000"/>
              <a:buFont typeface="Monotype Sorts"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charset="2"/>
              <a:buChar char="l"/>
              <a:defRPr sz="2000">
                <a:solidFill>
                  <a:schemeClr val="tx1"/>
                </a:solidFill>
                <a:latin typeface="Arial" panose="020B0604020202020204" pitchFamily="34" charset="0"/>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9pPr>
          </a:lstStyle>
          <a:p>
            <a:pPr algn="ctr" fontAlgn="base">
              <a:spcBef>
                <a:spcPct val="0"/>
              </a:spcBef>
              <a:spcAft>
                <a:spcPct val="0"/>
              </a:spcAft>
              <a:buClrTx/>
              <a:buSzTx/>
              <a:buNone/>
            </a:pPr>
            <a:endParaRPr lang="en-CA" altLang="en-US">
              <a:solidFill>
                <a:srgbClr val="FFFFFF"/>
              </a:solidFill>
            </a:endParaRPr>
          </a:p>
        </p:txBody>
      </p:sp>
      <p:sp>
        <p:nvSpPr>
          <p:cNvPr id="15367" name="AutoShape 7">
            <a:extLst>
              <a:ext uri="{FF2B5EF4-FFF2-40B4-BE49-F238E27FC236}">
                <a16:creationId xmlns:a16="http://schemas.microsoft.com/office/drawing/2014/main" id="{96E0845B-5AC4-75E5-DB12-46872DC3D195}"/>
              </a:ext>
            </a:extLst>
          </p:cNvPr>
          <p:cNvSpPr>
            <a:spLocks noChangeArrowheads="1"/>
          </p:cNvSpPr>
          <p:nvPr/>
        </p:nvSpPr>
        <p:spPr bwMode="auto">
          <a:xfrm>
            <a:off x="7924801" y="4038600"/>
            <a:ext cx="519113" cy="152400"/>
          </a:xfrm>
          <a:prstGeom prst="rightArrow">
            <a:avLst>
              <a:gd name="adj1" fmla="val 50000"/>
              <a:gd name="adj2" fmla="val 8515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charset="2"/>
              <a:buChar char="l"/>
              <a:defRPr sz="2000">
                <a:solidFill>
                  <a:schemeClr val="tx1"/>
                </a:solidFill>
                <a:latin typeface="Arial" panose="020B0604020202020204" pitchFamily="34" charset="0"/>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9pPr>
          </a:lstStyle>
          <a:p>
            <a:pPr algn="ctr" fontAlgn="base">
              <a:spcBef>
                <a:spcPct val="0"/>
              </a:spcBef>
              <a:spcAft>
                <a:spcPct val="0"/>
              </a:spcAft>
              <a:buClrTx/>
              <a:buSzTx/>
              <a:buNone/>
            </a:pPr>
            <a:endParaRPr lang="en-CA" altLang="en-US">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0900" y="940008"/>
            <a:ext cx="10490199" cy="5761734"/>
          </a:xfrm>
        </p:spPr>
        <p:txBody>
          <a:bodyPr>
            <a:normAutofit/>
          </a:bodyPr>
          <a:lstStyle/>
          <a:p>
            <a:pPr>
              <a:buFont typeface="Arial" panose="020B0604020202020204" pitchFamily="34" charset="0"/>
              <a:buChar char="•"/>
            </a:pPr>
            <a:r>
              <a:rPr lang="en-US" dirty="0"/>
              <a:t>NLHS Physiotherapists</a:t>
            </a:r>
          </a:p>
          <a:p>
            <a:pPr lvl="1">
              <a:buFont typeface="Arial" panose="020B0604020202020204" pitchFamily="34" charset="0"/>
              <a:buChar char="•"/>
            </a:pPr>
            <a:r>
              <a:rPr lang="en-US" dirty="0"/>
              <a:t>Tracy Penney </a:t>
            </a:r>
          </a:p>
          <a:p>
            <a:pPr lvl="1">
              <a:buFont typeface="Arial" panose="020B0604020202020204" pitchFamily="34" charset="0"/>
              <a:buChar char="•"/>
            </a:pPr>
            <a:r>
              <a:rPr lang="en-US" dirty="0"/>
              <a:t>Dianne Penney</a:t>
            </a:r>
          </a:p>
          <a:p>
            <a:pPr lvl="1">
              <a:buFont typeface="Arial" panose="020B0604020202020204" pitchFamily="34" charset="0"/>
              <a:buChar char="•"/>
            </a:pPr>
            <a:r>
              <a:rPr lang="en-US" dirty="0"/>
              <a:t>Laura Bryant</a:t>
            </a:r>
          </a:p>
          <a:p>
            <a:pPr lvl="1">
              <a:buFont typeface="Arial" panose="020B0604020202020204" pitchFamily="34" charset="0"/>
              <a:buChar char="•"/>
            </a:pPr>
            <a:r>
              <a:rPr lang="en-US" dirty="0"/>
              <a:t>Nicole Peters</a:t>
            </a:r>
          </a:p>
          <a:p>
            <a:pPr lvl="1">
              <a:buFont typeface="Arial" panose="020B0604020202020204" pitchFamily="34" charset="0"/>
              <a:buChar char="•"/>
            </a:pPr>
            <a:r>
              <a:rPr lang="en-US" dirty="0"/>
              <a:t>Emily Dawe</a:t>
            </a:r>
          </a:p>
          <a:p>
            <a:pPr>
              <a:buFont typeface="Arial" panose="020B0604020202020204" pitchFamily="34" charset="0"/>
              <a:buChar char="•"/>
            </a:pPr>
            <a:r>
              <a:rPr lang="en-US" dirty="0"/>
              <a:t>Hosting Physicians</a:t>
            </a:r>
          </a:p>
          <a:p>
            <a:pPr lvl="1">
              <a:buFont typeface="Arial" panose="020B0604020202020204" pitchFamily="34" charset="0"/>
              <a:buChar char="•"/>
            </a:pPr>
            <a:r>
              <a:rPr lang="en-US" dirty="0"/>
              <a:t>Dr. </a:t>
            </a:r>
            <a:r>
              <a:rPr lang="en-US" dirty="0" err="1"/>
              <a:t>Ean</a:t>
            </a:r>
            <a:r>
              <a:rPr lang="en-US" dirty="0"/>
              <a:t> Parsons</a:t>
            </a:r>
          </a:p>
          <a:p>
            <a:pPr lvl="1">
              <a:buFont typeface="Arial" panose="020B0604020202020204" pitchFamily="34" charset="0"/>
              <a:buChar char="•"/>
            </a:pPr>
            <a:r>
              <a:rPr lang="en-US" dirty="0"/>
              <a:t>Dr. Jessica Wade</a:t>
            </a:r>
          </a:p>
          <a:p>
            <a:pPr lvl="1">
              <a:buFont typeface="Arial" panose="020B0604020202020204" pitchFamily="34" charset="0"/>
              <a:buChar char="•"/>
            </a:pPr>
            <a:r>
              <a:rPr lang="en-US" dirty="0"/>
              <a:t>Dr. T. Guy Hogan</a:t>
            </a:r>
          </a:p>
          <a:p>
            <a:pPr>
              <a:buFont typeface="Arial" panose="020B0604020202020204" pitchFamily="34" charset="0"/>
              <a:buChar char="•"/>
            </a:pPr>
            <a:r>
              <a:rPr lang="en-CA" dirty="0"/>
              <a:t>Endeavor Family Practice Network</a:t>
            </a:r>
          </a:p>
          <a:p>
            <a:pPr lvl="1">
              <a:buFont typeface="Arial" panose="020B0604020202020204" pitchFamily="34" charset="0"/>
              <a:buChar char="•"/>
            </a:pPr>
            <a:r>
              <a:rPr lang="en-CA" dirty="0"/>
              <a:t>Adam Wylie</a:t>
            </a:r>
          </a:p>
          <a:p>
            <a:pPr lvl="1">
              <a:buFont typeface="Arial" panose="020B0604020202020204" pitchFamily="34" charset="0"/>
              <a:buChar char="•"/>
            </a:pPr>
            <a:r>
              <a:rPr lang="en-CA" dirty="0"/>
              <a:t>Matt Carroll</a:t>
            </a:r>
          </a:p>
          <a:p>
            <a:pPr>
              <a:buFont typeface="Arial" panose="020B0604020202020204" pitchFamily="34" charset="0"/>
              <a:buChar char="•"/>
            </a:pPr>
            <a:endParaRPr lang="en-CA" dirty="0"/>
          </a:p>
        </p:txBody>
      </p:sp>
      <p:sp>
        <p:nvSpPr>
          <p:cNvPr id="3" name="Title 2"/>
          <p:cNvSpPr>
            <a:spLocks noGrp="1"/>
          </p:cNvSpPr>
          <p:nvPr>
            <p:ph type="title"/>
          </p:nvPr>
        </p:nvSpPr>
        <p:spPr/>
        <p:txBody>
          <a:bodyPr/>
          <a:lstStyle/>
          <a:p>
            <a:r>
              <a:rPr lang="en-US" dirty="0"/>
              <a:t>Presenters and Organizers</a:t>
            </a:r>
            <a:endParaRPr lang="en-CA" dirty="0"/>
          </a:p>
        </p:txBody>
      </p:sp>
    </p:spTree>
    <p:extLst>
      <p:ext uri="{BB962C8B-B14F-4D97-AF65-F5344CB8AC3E}">
        <p14:creationId xmlns:p14="http://schemas.microsoft.com/office/powerpoint/2010/main" val="4216305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a:extLst>
              <a:ext uri="{FF2B5EF4-FFF2-40B4-BE49-F238E27FC236}">
                <a16:creationId xmlns:a16="http://schemas.microsoft.com/office/drawing/2014/main" id="{9B1DE576-93AD-3423-07A1-5C19C0A05A95}"/>
              </a:ext>
            </a:extLst>
          </p:cNvPr>
          <p:cNvSpPr>
            <a:spLocks noGrp="1" noChangeArrowheads="1"/>
          </p:cNvSpPr>
          <p:nvPr>
            <p:ph type="title"/>
          </p:nvPr>
        </p:nvSpPr>
        <p:spPr/>
        <p:txBody>
          <a:bodyPr/>
          <a:lstStyle/>
          <a:p>
            <a:pPr>
              <a:defRPr/>
            </a:pPr>
            <a:r>
              <a:rPr lang="en-US" altLang="en-US"/>
              <a:t>Viscerogenic</a:t>
            </a:r>
          </a:p>
        </p:txBody>
      </p:sp>
      <p:sp>
        <p:nvSpPr>
          <p:cNvPr id="16387" name="Rectangle 5">
            <a:extLst>
              <a:ext uri="{FF2B5EF4-FFF2-40B4-BE49-F238E27FC236}">
                <a16:creationId xmlns:a16="http://schemas.microsoft.com/office/drawing/2014/main" id="{77578972-858C-3C3D-A71E-92F83D47382C}"/>
              </a:ext>
            </a:extLst>
          </p:cNvPr>
          <p:cNvSpPr>
            <a:spLocks noGrp="1" noChangeArrowheads="1"/>
          </p:cNvSpPr>
          <p:nvPr>
            <p:ph type="body" sz="half" idx="1"/>
          </p:nvPr>
        </p:nvSpPr>
        <p:spPr>
          <a:xfrm>
            <a:off x="2438400" y="1676401"/>
            <a:ext cx="3810000" cy="4181475"/>
          </a:xfrm>
        </p:spPr>
        <p:txBody>
          <a:bodyPr/>
          <a:lstStyle/>
          <a:p>
            <a:r>
              <a:rPr lang="en-US" altLang="en-US" sz="2800"/>
              <a:t>Pancreas</a:t>
            </a:r>
          </a:p>
          <a:p>
            <a:r>
              <a:rPr lang="en-US" altLang="en-US" sz="2800"/>
              <a:t>Colon</a:t>
            </a:r>
          </a:p>
          <a:p>
            <a:r>
              <a:rPr lang="en-US" altLang="en-US" sz="2800"/>
              <a:t>Uterus</a:t>
            </a:r>
          </a:p>
          <a:p>
            <a:r>
              <a:rPr lang="en-US" altLang="en-US" sz="2800"/>
              <a:t>Etc. </a:t>
            </a:r>
          </a:p>
        </p:txBody>
      </p:sp>
      <p:pic>
        <p:nvPicPr>
          <p:cNvPr id="16388" name="Picture 6">
            <a:extLst>
              <a:ext uri="{FF2B5EF4-FFF2-40B4-BE49-F238E27FC236}">
                <a16:creationId xmlns:a16="http://schemas.microsoft.com/office/drawing/2014/main" id="{60A32C2C-89EB-5C78-F6BC-681B2026ACA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91275" y="1676401"/>
            <a:ext cx="3810000" cy="4181475"/>
          </a:xfrm>
        </p:spPr>
      </p:pic>
      <p:sp>
        <p:nvSpPr>
          <p:cNvPr id="13319" name="AutoShape 7">
            <a:extLst>
              <a:ext uri="{FF2B5EF4-FFF2-40B4-BE49-F238E27FC236}">
                <a16:creationId xmlns:a16="http://schemas.microsoft.com/office/drawing/2014/main" id="{31C1CE65-2910-426D-D5E0-04B747904517}"/>
              </a:ext>
            </a:extLst>
          </p:cNvPr>
          <p:cNvSpPr>
            <a:spLocks noChangeArrowheads="1"/>
          </p:cNvSpPr>
          <p:nvPr/>
        </p:nvSpPr>
        <p:spPr bwMode="auto">
          <a:xfrm>
            <a:off x="5410201" y="3810000"/>
            <a:ext cx="976313" cy="228600"/>
          </a:xfrm>
          <a:prstGeom prst="rightArrow">
            <a:avLst>
              <a:gd name="adj1" fmla="val 50000"/>
              <a:gd name="adj2" fmla="val 10677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75000"/>
              <a:buFont typeface="Monotype Sorts"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charset="2"/>
              <a:buChar char="l"/>
              <a:defRPr sz="2000">
                <a:solidFill>
                  <a:schemeClr val="tx1"/>
                </a:solidFill>
                <a:latin typeface="Arial" panose="020B0604020202020204" pitchFamily="34" charset="0"/>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9pPr>
          </a:lstStyle>
          <a:p>
            <a:pPr algn="ctr" fontAlgn="base">
              <a:spcBef>
                <a:spcPct val="0"/>
              </a:spcBef>
              <a:spcAft>
                <a:spcPct val="0"/>
              </a:spcAft>
              <a:buClrTx/>
              <a:buSzTx/>
              <a:buNone/>
            </a:pPr>
            <a:endParaRPr lang="en-CA"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0-#ppt_w/2"/>
                                          </p:val>
                                        </p:tav>
                                        <p:tav tm="100000">
                                          <p:val>
                                            <p:strVal val="#ppt_x"/>
                                          </p:val>
                                        </p:tav>
                                      </p:tavLst>
                                    </p:anim>
                                    <p:anim calcmode="lin" valueType="num">
                                      <p:cBhvr additive="base">
                                        <p:cTn id="8" dur="500" fill="hold"/>
                                        <p:tgtEl>
                                          <p:spTgt spid="13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EC63976-E7C7-C4C7-DE25-9819B9A96B5C}"/>
              </a:ext>
            </a:extLst>
          </p:cNvPr>
          <p:cNvSpPr>
            <a:spLocks noGrp="1" noChangeArrowheads="1"/>
          </p:cNvSpPr>
          <p:nvPr>
            <p:ph type="title"/>
          </p:nvPr>
        </p:nvSpPr>
        <p:spPr/>
        <p:txBody>
          <a:bodyPr/>
          <a:lstStyle/>
          <a:p>
            <a:pPr>
              <a:defRPr/>
            </a:pPr>
            <a:r>
              <a:rPr lang="en-US" altLang="en-US"/>
              <a:t>Spondylogenic</a:t>
            </a:r>
          </a:p>
        </p:txBody>
      </p:sp>
      <p:sp>
        <p:nvSpPr>
          <p:cNvPr id="17411" name="Rectangle 3">
            <a:extLst>
              <a:ext uri="{FF2B5EF4-FFF2-40B4-BE49-F238E27FC236}">
                <a16:creationId xmlns:a16="http://schemas.microsoft.com/office/drawing/2014/main" id="{4EE5B77C-6521-A387-6758-2D7A024901F2}"/>
              </a:ext>
            </a:extLst>
          </p:cNvPr>
          <p:cNvSpPr>
            <a:spLocks noGrp="1" noChangeArrowheads="1"/>
          </p:cNvSpPr>
          <p:nvPr>
            <p:ph type="body" sz="half" idx="1"/>
          </p:nvPr>
        </p:nvSpPr>
        <p:spPr>
          <a:xfrm>
            <a:off x="2438400" y="1676401"/>
            <a:ext cx="3810000" cy="4181475"/>
          </a:xfrm>
        </p:spPr>
        <p:txBody>
          <a:bodyPr/>
          <a:lstStyle/>
          <a:p>
            <a:r>
              <a:rPr lang="en-US" altLang="en-US" sz="2400"/>
              <a:t>Potentially serious	</a:t>
            </a:r>
          </a:p>
          <a:p>
            <a:pPr lvl="1"/>
            <a:r>
              <a:rPr lang="en-US" altLang="en-US" sz="2000"/>
              <a:t>Tumor</a:t>
            </a:r>
          </a:p>
          <a:p>
            <a:pPr lvl="1"/>
            <a:r>
              <a:rPr lang="en-US" altLang="en-US" sz="2000"/>
              <a:t>Infection</a:t>
            </a:r>
          </a:p>
          <a:p>
            <a:pPr lvl="1"/>
            <a:r>
              <a:rPr lang="en-US" altLang="en-US" sz="2000"/>
              <a:t>Fracture</a:t>
            </a:r>
          </a:p>
          <a:p>
            <a:pPr lvl="1"/>
            <a:r>
              <a:rPr lang="en-US" altLang="en-US" sz="2000"/>
              <a:t>Cauda equina syndrome</a:t>
            </a:r>
          </a:p>
          <a:p>
            <a:endParaRPr lang="en-US" altLang="en-US" sz="2400"/>
          </a:p>
          <a:p>
            <a:r>
              <a:rPr lang="en-US" altLang="en-US" sz="2400"/>
              <a:t>Sciatica or back related leg pain</a:t>
            </a:r>
          </a:p>
          <a:p>
            <a:r>
              <a:rPr lang="en-US" altLang="en-US" sz="2400"/>
              <a:t>Non-specific back pain</a:t>
            </a:r>
          </a:p>
        </p:txBody>
      </p:sp>
      <p:pic>
        <p:nvPicPr>
          <p:cNvPr id="17412" name="Picture 4">
            <a:extLst>
              <a:ext uri="{FF2B5EF4-FFF2-40B4-BE49-F238E27FC236}">
                <a16:creationId xmlns:a16="http://schemas.microsoft.com/office/drawing/2014/main" id="{74D2F547-DD30-464E-C13B-68065544E3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70725" y="1676401"/>
            <a:ext cx="2452688" cy="4181475"/>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843DF60-5373-4F7E-2D46-D467A92067A0}"/>
              </a:ext>
            </a:extLst>
          </p:cNvPr>
          <p:cNvSpPr>
            <a:spLocks noGrp="1" noChangeArrowheads="1"/>
          </p:cNvSpPr>
          <p:nvPr>
            <p:ph type="title"/>
          </p:nvPr>
        </p:nvSpPr>
        <p:spPr/>
        <p:txBody>
          <a:bodyPr/>
          <a:lstStyle/>
          <a:p>
            <a:pPr>
              <a:defRPr/>
            </a:pPr>
            <a:r>
              <a:rPr lang="en-US" altLang="en-US"/>
              <a:t>Assessment</a:t>
            </a:r>
          </a:p>
        </p:txBody>
      </p:sp>
      <p:sp>
        <p:nvSpPr>
          <p:cNvPr id="18435" name="Rectangle 3">
            <a:extLst>
              <a:ext uri="{FF2B5EF4-FFF2-40B4-BE49-F238E27FC236}">
                <a16:creationId xmlns:a16="http://schemas.microsoft.com/office/drawing/2014/main" id="{E54A8A9E-D9D7-1C8F-7033-8F7630395978}"/>
              </a:ext>
            </a:extLst>
          </p:cNvPr>
          <p:cNvSpPr>
            <a:spLocks noGrp="1" noChangeArrowheads="1"/>
          </p:cNvSpPr>
          <p:nvPr>
            <p:ph type="body" idx="1"/>
          </p:nvPr>
        </p:nvSpPr>
        <p:spPr/>
        <p:txBody>
          <a:bodyPr/>
          <a:lstStyle/>
          <a:p>
            <a:r>
              <a:rPr lang="en-US" altLang="en-US" sz="2800"/>
              <a:t>Look for “red flags”	</a:t>
            </a:r>
          </a:p>
          <a:p>
            <a:pPr lvl="1"/>
            <a:r>
              <a:rPr lang="en-US" altLang="en-US" sz="2400"/>
              <a:t>Major trauma</a:t>
            </a:r>
          </a:p>
          <a:p>
            <a:pPr lvl="1"/>
            <a:r>
              <a:rPr lang="en-US" altLang="en-US" sz="2400"/>
              <a:t>Minor trauma in elderly</a:t>
            </a:r>
          </a:p>
          <a:p>
            <a:pPr lvl="1"/>
            <a:r>
              <a:rPr lang="en-US" altLang="en-US" sz="2400"/>
              <a:t>Hx of Ca.</a:t>
            </a:r>
          </a:p>
          <a:p>
            <a:pPr lvl="1"/>
            <a:r>
              <a:rPr lang="en-US" altLang="en-US" sz="2400"/>
              <a:t>Constitutional symptoms</a:t>
            </a:r>
          </a:p>
          <a:p>
            <a:pPr lvl="1"/>
            <a:r>
              <a:rPr lang="en-US" altLang="en-US" sz="2400"/>
              <a:t>IV drug use / immune suppressed</a:t>
            </a:r>
          </a:p>
          <a:p>
            <a:pPr lvl="1"/>
            <a:r>
              <a:rPr lang="en-US" altLang="en-US" sz="2400"/>
              <a:t>Pain worse at night or while supine</a:t>
            </a:r>
          </a:p>
          <a:p>
            <a:pPr lvl="1"/>
            <a:r>
              <a:rPr lang="en-US" altLang="en-US" sz="2400"/>
              <a:t>Saddle anesthesia / urinary retention</a:t>
            </a:r>
          </a:p>
          <a:p>
            <a:pPr lvl="1"/>
            <a:r>
              <a:rPr lang="en-US" altLang="en-US" sz="2400"/>
              <a:t>Progressive neurological deficit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A52761C-2F3F-6293-F9C2-5E84B29E4115}"/>
              </a:ext>
            </a:extLst>
          </p:cNvPr>
          <p:cNvSpPr>
            <a:spLocks noGrp="1" noChangeArrowheads="1"/>
          </p:cNvSpPr>
          <p:nvPr>
            <p:ph type="title"/>
          </p:nvPr>
        </p:nvSpPr>
        <p:spPr/>
        <p:txBody>
          <a:bodyPr/>
          <a:lstStyle/>
          <a:p>
            <a:pPr>
              <a:defRPr/>
            </a:pPr>
            <a:r>
              <a:rPr lang="en-US" altLang="en-US"/>
              <a:t>Assessment</a:t>
            </a:r>
          </a:p>
        </p:txBody>
      </p:sp>
      <p:sp>
        <p:nvSpPr>
          <p:cNvPr id="19459" name="Rectangle 3">
            <a:extLst>
              <a:ext uri="{FF2B5EF4-FFF2-40B4-BE49-F238E27FC236}">
                <a16:creationId xmlns:a16="http://schemas.microsoft.com/office/drawing/2014/main" id="{40F59957-D9F0-0158-C0A1-F9630CE75F26}"/>
              </a:ext>
            </a:extLst>
          </p:cNvPr>
          <p:cNvSpPr>
            <a:spLocks noGrp="1" noChangeArrowheads="1"/>
          </p:cNvSpPr>
          <p:nvPr>
            <p:ph type="body" idx="1"/>
          </p:nvPr>
        </p:nvSpPr>
        <p:spPr/>
        <p:txBody>
          <a:bodyPr/>
          <a:lstStyle/>
          <a:p>
            <a:pPr>
              <a:lnSpc>
                <a:spcPct val="90000"/>
              </a:lnSpc>
            </a:pPr>
            <a:r>
              <a:rPr lang="en-US" altLang="en-US" sz="2800" u="sng"/>
              <a:t>History</a:t>
            </a:r>
            <a:br>
              <a:rPr lang="en-US" altLang="en-US" sz="2800" u="sng"/>
            </a:br>
            <a:r>
              <a:rPr lang="en-US" altLang="en-US" sz="2800"/>
              <a:t>precipitating event</a:t>
            </a:r>
            <a:br>
              <a:rPr lang="en-US" altLang="en-US" sz="2800"/>
            </a:br>
            <a:r>
              <a:rPr lang="en-US" altLang="en-US" sz="2800"/>
              <a:t>back v.s. leg pain</a:t>
            </a:r>
            <a:br>
              <a:rPr lang="en-US" altLang="en-US" sz="2800"/>
            </a:br>
            <a:r>
              <a:rPr lang="en-US" altLang="en-US" sz="2800"/>
              <a:t>night pain</a:t>
            </a:r>
            <a:br>
              <a:rPr lang="en-US" altLang="en-US" sz="2800"/>
            </a:br>
            <a:r>
              <a:rPr lang="en-US" altLang="en-US" sz="2800"/>
              <a:t>constitutional sympt’s</a:t>
            </a:r>
          </a:p>
          <a:p>
            <a:pPr>
              <a:lnSpc>
                <a:spcPct val="90000"/>
              </a:lnSpc>
            </a:pPr>
            <a:r>
              <a:rPr lang="en-US" altLang="en-US" sz="2800" u="sng"/>
              <a:t>PMHx</a:t>
            </a:r>
            <a:br>
              <a:rPr lang="en-US" altLang="en-US" sz="2800" u="sng"/>
            </a:br>
            <a:r>
              <a:rPr lang="en-US" altLang="en-US" sz="2800"/>
              <a:t>vascular</a:t>
            </a:r>
            <a:br>
              <a:rPr lang="en-US" altLang="en-US" sz="2800"/>
            </a:br>
            <a:r>
              <a:rPr lang="en-US" altLang="en-US" sz="2800"/>
              <a:t>trauma</a:t>
            </a:r>
            <a:br>
              <a:rPr lang="en-US" altLang="en-US" sz="2800"/>
            </a:br>
            <a:r>
              <a:rPr lang="en-US" altLang="en-US" sz="2800"/>
              <a:t>renal</a:t>
            </a:r>
            <a:br>
              <a:rPr lang="en-US" altLang="en-US" sz="2800"/>
            </a:br>
            <a:r>
              <a:rPr lang="en-US" altLang="en-US" sz="2800"/>
              <a:t>neoplasia</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4CA34B2-C8C1-A0F2-64E6-D73D2EFBB786}"/>
              </a:ext>
            </a:extLst>
          </p:cNvPr>
          <p:cNvSpPr>
            <a:spLocks noGrp="1" noChangeArrowheads="1"/>
          </p:cNvSpPr>
          <p:nvPr>
            <p:ph type="title"/>
          </p:nvPr>
        </p:nvSpPr>
        <p:spPr/>
        <p:txBody>
          <a:bodyPr/>
          <a:lstStyle/>
          <a:p>
            <a:pPr>
              <a:defRPr/>
            </a:pPr>
            <a:r>
              <a:rPr lang="en-US" altLang="en-US"/>
              <a:t>Physical exam</a:t>
            </a:r>
          </a:p>
        </p:txBody>
      </p:sp>
      <p:sp>
        <p:nvSpPr>
          <p:cNvPr id="20483" name="Rectangle 3">
            <a:extLst>
              <a:ext uri="{FF2B5EF4-FFF2-40B4-BE49-F238E27FC236}">
                <a16:creationId xmlns:a16="http://schemas.microsoft.com/office/drawing/2014/main" id="{5EEAA437-4481-A04F-06A3-1B209E422EBF}"/>
              </a:ext>
            </a:extLst>
          </p:cNvPr>
          <p:cNvSpPr>
            <a:spLocks noGrp="1" noChangeArrowheads="1"/>
          </p:cNvSpPr>
          <p:nvPr>
            <p:ph type="body" sz="half" idx="1"/>
          </p:nvPr>
        </p:nvSpPr>
        <p:spPr/>
        <p:txBody>
          <a:bodyPr/>
          <a:lstStyle/>
          <a:p>
            <a:r>
              <a:rPr lang="en-US" altLang="en-US" sz="2800"/>
              <a:t>General observation</a:t>
            </a:r>
          </a:p>
          <a:p>
            <a:r>
              <a:rPr lang="en-US" altLang="en-US" sz="2800"/>
              <a:t>Regional back exam</a:t>
            </a:r>
          </a:p>
          <a:p>
            <a:r>
              <a:rPr lang="en-US" altLang="en-US" sz="2800"/>
              <a:t>Neurological screening</a:t>
            </a:r>
          </a:p>
          <a:p>
            <a:r>
              <a:rPr lang="en-US" altLang="en-US" sz="2800"/>
              <a:t>Nerve root tension testing</a:t>
            </a:r>
          </a:p>
        </p:txBody>
      </p:sp>
      <p:pic>
        <p:nvPicPr>
          <p:cNvPr id="20484" name="Picture 7">
            <a:extLst>
              <a:ext uri="{FF2B5EF4-FFF2-40B4-BE49-F238E27FC236}">
                <a16:creationId xmlns:a16="http://schemas.microsoft.com/office/drawing/2014/main" id="{6015C5D3-BD47-DA00-67F7-C89C25269ABD}"/>
              </a:ext>
            </a:extLst>
          </p:cNvPr>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6396039" y="2374901"/>
            <a:ext cx="3805237" cy="278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B7E3E48-E0A1-66E9-D99B-B8BF6781DC7E}"/>
              </a:ext>
            </a:extLst>
          </p:cNvPr>
          <p:cNvSpPr>
            <a:spLocks noGrp="1" noChangeArrowheads="1"/>
          </p:cNvSpPr>
          <p:nvPr>
            <p:ph type="title"/>
          </p:nvPr>
        </p:nvSpPr>
        <p:spPr>
          <a:xfrm>
            <a:off x="2514601" y="304800"/>
            <a:ext cx="7775575" cy="1176338"/>
          </a:xfrm>
        </p:spPr>
        <p:txBody>
          <a:bodyPr/>
          <a:lstStyle/>
          <a:p>
            <a:pPr>
              <a:defRPr/>
            </a:pPr>
            <a:r>
              <a:rPr lang="en-US" altLang="en-US" b="0">
                <a:solidFill>
                  <a:srgbClr val="FF0000"/>
                </a:solidFill>
              </a:rPr>
              <a:t>Red Flags</a:t>
            </a:r>
          </a:p>
        </p:txBody>
      </p:sp>
      <p:sp>
        <p:nvSpPr>
          <p:cNvPr id="21507" name="Rectangle 3">
            <a:extLst>
              <a:ext uri="{FF2B5EF4-FFF2-40B4-BE49-F238E27FC236}">
                <a16:creationId xmlns:a16="http://schemas.microsoft.com/office/drawing/2014/main" id="{E76D5C3F-D132-308E-1A1B-30ECAAFF2FAA}"/>
              </a:ext>
            </a:extLst>
          </p:cNvPr>
          <p:cNvSpPr>
            <a:spLocks noGrp="1" noChangeArrowheads="1"/>
          </p:cNvSpPr>
          <p:nvPr>
            <p:ph type="body" idx="1"/>
          </p:nvPr>
        </p:nvSpPr>
        <p:spPr/>
        <p:txBody>
          <a:bodyPr/>
          <a:lstStyle/>
          <a:p>
            <a:r>
              <a:rPr lang="en-US" altLang="en-US"/>
              <a:t>Severe neurologic loss</a:t>
            </a:r>
          </a:p>
          <a:p>
            <a:r>
              <a:rPr lang="en-US" altLang="en-US"/>
              <a:t>Infection  ++ spasm</a:t>
            </a:r>
          </a:p>
          <a:p>
            <a:r>
              <a:rPr lang="en-US" altLang="en-US"/>
              <a:t>Trauma</a:t>
            </a:r>
          </a:p>
          <a:p>
            <a:r>
              <a:rPr lang="en-US" altLang="en-US"/>
              <a:t>Other areas 	</a:t>
            </a:r>
          </a:p>
          <a:p>
            <a:pPr lvl="1"/>
            <a:r>
              <a:rPr lang="en-US" altLang="en-US"/>
              <a:t>Abdomen</a:t>
            </a:r>
          </a:p>
          <a:p>
            <a:pPr lvl="1"/>
            <a:r>
              <a:rPr lang="en-US" altLang="en-US"/>
              <a:t>Pelvis</a:t>
            </a:r>
          </a:p>
          <a:p>
            <a:pPr lvl="1"/>
            <a:r>
              <a:rPr lang="en-US" altLang="en-US"/>
              <a:t>Pulses</a:t>
            </a:r>
          </a:p>
        </p:txBody>
      </p:sp>
      <p:pic>
        <p:nvPicPr>
          <p:cNvPr id="21508" name="Picture 5">
            <a:extLst>
              <a:ext uri="{FF2B5EF4-FFF2-40B4-BE49-F238E27FC236}">
                <a16:creationId xmlns:a16="http://schemas.microsoft.com/office/drawing/2014/main" id="{23312422-A989-F00D-2C16-347A9C10B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88A0C0E-6BAE-7759-D660-CC682E3BB336}"/>
              </a:ext>
            </a:extLst>
          </p:cNvPr>
          <p:cNvSpPr>
            <a:spLocks noGrp="1" noChangeArrowheads="1"/>
          </p:cNvSpPr>
          <p:nvPr>
            <p:ph type="title"/>
          </p:nvPr>
        </p:nvSpPr>
        <p:spPr/>
        <p:txBody>
          <a:bodyPr/>
          <a:lstStyle/>
          <a:p>
            <a:pPr>
              <a:defRPr/>
            </a:pPr>
            <a:r>
              <a:rPr lang="en-US" altLang="en-US"/>
              <a:t>Observation/Back Exam</a:t>
            </a:r>
          </a:p>
        </p:txBody>
      </p:sp>
      <p:sp>
        <p:nvSpPr>
          <p:cNvPr id="22531" name="Rectangle 3">
            <a:extLst>
              <a:ext uri="{FF2B5EF4-FFF2-40B4-BE49-F238E27FC236}">
                <a16:creationId xmlns:a16="http://schemas.microsoft.com/office/drawing/2014/main" id="{BD12B174-80C8-1DDD-0313-A47F04ADEE93}"/>
              </a:ext>
            </a:extLst>
          </p:cNvPr>
          <p:cNvSpPr>
            <a:spLocks noGrp="1" noChangeArrowheads="1"/>
          </p:cNvSpPr>
          <p:nvPr>
            <p:ph type="body" sz="half" idx="1"/>
          </p:nvPr>
        </p:nvSpPr>
        <p:spPr>
          <a:xfrm>
            <a:off x="2438400" y="1676401"/>
            <a:ext cx="3810000" cy="4181475"/>
          </a:xfrm>
        </p:spPr>
        <p:txBody>
          <a:bodyPr/>
          <a:lstStyle/>
          <a:p>
            <a:r>
              <a:rPr lang="en-US" altLang="en-US" sz="2400"/>
              <a:t>Limping, lack of coordination</a:t>
            </a:r>
          </a:p>
          <a:p>
            <a:r>
              <a:rPr lang="en-US" altLang="en-US" sz="2400"/>
              <a:t>Lordosis/scoliosis</a:t>
            </a:r>
          </a:p>
          <a:p>
            <a:r>
              <a:rPr lang="en-US" altLang="en-US" sz="2400"/>
              <a:t>Severe guarding in all planes</a:t>
            </a:r>
          </a:p>
          <a:p>
            <a:r>
              <a:rPr lang="en-US" altLang="en-US" sz="2400"/>
              <a:t>Range of motion (limited value)</a:t>
            </a:r>
          </a:p>
          <a:p>
            <a:r>
              <a:rPr lang="en-US" altLang="en-US" sz="2400"/>
              <a:t>Reversal of normal rhythm</a:t>
            </a:r>
          </a:p>
          <a:p>
            <a:r>
              <a:rPr lang="en-US" altLang="en-US" sz="2400"/>
              <a:t>Muscle spasm</a:t>
            </a:r>
          </a:p>
        </p:txBody>
      </p:sp>
      <p:sp>
        <p:nvSpPr>
          <p:cNvPr id="22532" name="Rectangle 5">
            <a:extLst>
              <a:ext uri="{FF2B5EF4-FFF2-40B4-BE49-F238E27FC236}">
                <a16:creationId xmlns:a16="http://schemas.microsoft.com/office/drawing/2014/main" id="{C4291FC8-89A2-9341-1A7B-079A09B0A9E1}"/>
              </a:ext>
            </a:extLst>
          </p:cNvPr>
          <p:cNvSpPr>
            <a:spLocks noGrp="1" noChangeArrowheads="1"/>
          </p:cNvSpPr>
          <p:nvPr>
            <p:ph sz="half" idx="2"/>
          </p:nvPr>
        </p:nvSpPr>
        <p:spPr>
          <a:xfrm>
            <a:off x="6391275" y="1676401"/>
            <a:ext cx="3810000" cy="4181475"/>
          </a:xfrm>
        </p:spPr>
        <p:txBody>
          <a:bodyPr/>
          <a:lstStyle/>
          <a:p>
            <a:endParaRPr lang="en-CA" altLang="en-US" sz="2800"/>
          </a:p>
        </p:txBody>
      </p:sp>
      <p:pic>
        <p:nvPicPr>
          <p:cNvPr id="22533" name="Picture 6">
            <a:extLst>
              <a:ext uri="{FF2B5EF4-FFF2-40B4-BE49-F238E27FC236}">
                <a16:creationId xmlns:a16="http://schemas.microsoft.com/office/drawing/2014/main" id="{42734B96-E2DF-D95B-411F-41F6B7663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2954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a:extLst>
              <a:ext uri="{FF2B5EF4-FFF2-40B4-BE49-F238E27FC236}">
                <a16:creationId xmlns:a16="http://schemas.microsoft.com/office/drawing/2014/main" id="{700962CC-016B-A5B1-B5C8-9F42215319F2}"/>
              </a:ext>
            </a:extLst>
          </p:cNvPr>
          <p:cNvSpPr>
            <a:spLocks noGrp="1" noChangeArrowheads="1"/>
          </p:cNvSpPr>
          <p:nvPr>
            <p:ph type="title"/>
          </p:nvPr>
        </p:nvSpPr>
        <p:spPr/>
        <p:txBody>
          <a:bodyPr/>
          <a:lstStyle/>
          <a:p>
            <a:pPr>
              <a:defRPr/>
            </a:pPr>
            <a:r>
              <a:rPr lang="en-US" altLang="en-US">
                <a:solidFill>
                  <a:srgbClr val="FF0000"/>
                </a:solidFill>
              </a:rPr>
              <a:t>BACK PAIN</a:t>
            </a:r>
          </a:p>
        </p:txBody>
      </p:sp>
      <p:sp>
        <p:nvSpPr>
          <p:cNvPr id="23555" name="Rectangle 1027">
            <a:extLst>
              <a:ext uri="{FF2B5EF4-FFF2-40B4-BE49-F238E27FC236}">
                <a16:creationId xmlns:a16="http://schemas.microsoft.com/office/drawing/2014/main" id="{46AFF7D0-5D86-B24E-76FC-32E0D59F16B6}"/>
              </a:ext>
            </a:extLst>
          </p:cNvPr>
          <p:cNvSpPr>
            <a:spLocks noGrp="1" noChangeArrowheads="1"/>
          </p:cNvSpPr>
          <p:nvPr>
            <p:ph type="body" idx="1"/>
          </p:nvPr>
        </p:nvSpPr>
        <p:spPr/>
        <p:txBody>
          <a:bodyPr/>
          <a:lstStyle/>
          <a:p>
            <a:r>
              <a:rPr lang="en-US" altLang="en-US" sz="2800"/>
              <a:t>70% strains/muscular</a:t>
            </a:r>
          </a:p>
          <a:p>
            <a:r>
              <a:rPr lang="en-US" altLang="en-US" sz="2800"/>
              <a:t>Discogenic</a:t>
            </a:r>
          </a:p>
          <a:p>
            <a:r>
              <a:rPr lang="en-US" altLang="en-US" sz="2800"/>
              <a:t>Degenerative/facets</a:t>
            </a:r>
          </a:p>
          <a:p>
            <a:r>
              <a:rPr lang="en-US" altLang="en-US" sz="2800"/>
              <a:t>Fracture</a:t>
            </a:r>
          </a:p>
          <a:p>
            <a:r>
              <a:rPr lang="en-US" altLang="en-US" sz="2800"/>
              <a:t>Spondylolisthesis</a:t>
            </a:r>
          </a:p>
          <a:p>
            <a:r>
              <a:rPr lang="en-US" altLang="en-US" sz="2800"/>
              <a:t>Tumor</a:t>
            </a:r>
          </a:p>
          <a:p>
            <a:r>
              <a:rPr lang="en-US" altLang="en-US" sz="2800"/>
              <a:t>Infection</a:t>
            </a:r>
          </a:p>
          <a:p>
            <a:r>
              <a:rPr lang="en-US" altLang="en-US" sz="2800"/>
              <a:t>Referred (retroperitoneal)</a:t>
            </a:r>
          </a:p>
          <a:p>
            <a:endParaRPr lang="en-US" altLang="en-US" sz="2800"/>
          </a:p>
        </p:txBody>
      </p:sp>
      <p:sp>
        <p:nvSpPr>
          <p:cNvPr id="23556" name="Text Box 1028">
            <a:extLst>
              <a:ext uri="{FF2B5EF4-FFF2-40B4-BE49-F238E27FC236}">
                <a16:creationId xmlns:a16="http://schemas.microsoft.com/office/drawing/2014/main" id="{0D50771A-C72B-3AC0-7B7B-9F4FFE212A54}"/>
              </a:ext>
            </a:extLst>
          </p:cNvPr>
          <p:cNvSpPr txBox="1">
            <a:spLocks noChangeArrowheads="1"/>
          </p:cNvSpPr>
          <p:nvPr/>
        </p:nvSpPr>
        <p:spPr bwMode="auto">
          <a:xfrm>
            <a:off x="5775325" y="7888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75000"/>
              <a:buFont typeface="Monotype Sorts"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charset="2"/>
              <a:buChar char="l"/>
              <a:defRPr sz="2000">
                <a:solidFill>
                  <a:schemeClr val="tx1"/>
                </a:solidFill>
                <a:latin typeface="Arial" panose="020B0604020202020204" pitchFamily="34" charset="0"/>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None/>
            </a:pPr>
            <a:endParaRPr lang="en-CA" altLang="en-US" sz="2400" b="1">
              <a:solidFill>
                <a:srgbClr val="FFFFFF"/>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8212F6F-C405-2083-C2B3-B11DA89C73F6}"/>
              </a:ext>
            </a:extLst>
          </p:cNvPr>
          <p:cNvSpPr>
            <a:spLocks noGrp="1" noChangeArrowheads="1"/>
          </p:cNvSpPr>
          <p:nvPr>
            <p:ph type="title"/>
          </p:nvPr>
        </p:nvSpPr>
        <p:spPr/>
        <p:txBody>
          <a:bodyPr/>
          <a:lstStyle/>
          <a:p>
            <a:pPr>
              <a:defRPr/>
            </a:pPr>
            <a:r>
              <a:rPr lang="en-US" altLang="en-US"/>
              <a:t>Investigation</a:t>
            </a:r>
          </a:p>
        </p:txBody>
      </p:sp>
      <p:sp>
        <p:nvSpPr>
          <p:cNvPr id="24579" name="Rectangle 3">
            <a:extLst>
              <a:ext uri="{FF2B5EF4-FFF2-40B4-BE49-F238E27FC236}">
                <a16:creationId xmlns:a16="http://schemas.microsoft.com/office/drawing/2014/main" id="{6A2DD521-70F0-A318-D931-C1D06BB2E9BB}"/>
              </a:ext>
            </a:extLst>
          </p:cNvPr>
          <p:cNvSpPr>
            <a:spLocks noGrp="1" noChangeArrowheads="1"/>
          </p:cNvSpPr>
          <p:nvPr>
            <p:ph type="body" idx="1"/>
          </p:nvPr>
        </p:nvSpPr>
        <p:spPr>
          <a:xfrm>
            <a:off x="2438401" y="4845051"/>
            <a:ext cx="7762875" cy="1012825"/>
          </a:xfrm>
        </p:spPr>
        <p:txBody>
          <a:bodyPr/>
          <a:lstStyle/>
          <a:p>
            <a:pPr>
              <a:lnSpc>
                <a:spcPct val="90000"/>
              </a:lnSpc>
            </a:pPr>
            <a:r>
              <a:rPr lang="en-US" altLang="en-US"/>
              <a:t>In the absence of “Red Flags”			none required in the first 4-6 weeks</a:t>
            </a:r>
          </a:p>
        </p:txBody>
      </p:sp>
      <p:pic>
        <p:nvPicPr>
          <p:cNvPr id="24580" name="Picture 4">
            <a:extLst>
              <a:ext uri="{FF2B5EF4-FFF2-40B4-BE49-F238E27FC236}">
                <a16:creationId xmlns:a16="http://schemas.microsoft.com/office/drawing/2014/main" id="{D09BF157-BF52-0904-6173-F44800E48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1752600"/>
            <a:ext cx="2239963"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03EDD1C-E165-41DD-AEB6-006F330181FA}"/>
              </a:ext>
            </a:extLst>
          </p:cNvPr>
          <p:cNvSpPr>
            <a:spLocks noGrp="1" noChangeArrowheads="1"/>
          </p:cNvSpPr>
          <p:nvPr>
            <p:ph type="title"/>
          </p:nvPr>
        </p:nvSpPr>
        <p:spPr/>
        <p:txBody>
          <a:bodyPr/>
          <a:lstStyle/>
          <a:p>
            <a:pPr>
              <a:defRPr/>
            </a:pPr>
            <a:r>
              <a:rPr lang="en-US" altLang="en-US"/>
              <a:t>Treatment</a:t>
            </a:r>
          </a:p>
        </p:txBody>
      </p:sp>
      <p:sp>
        <p:nvSpPr>
          <p:cNvPr id="25603" name="Rectangle 3">
            <a:extLst>
              <a:ext uri="{FF2B5EF4-FFF2-40B4-BE49-F238E27FC236}">
                <a16:creationId xmlns:a16="http://schemas.microsoft.com/office/drawing/2014/main" id="{61FBA324-9291-2BD3-D472-6D2494B797B2}"/>
              </a:ext>
            </a:extLst>
          </p:cNvPr>
          <p:cNvSpPr>
            <a:spLocks noGrp="1" noChangeArrowheads="1"/>
          </p:cNvSpPr>
          <p:nvPr>
            <p:ph type="body" sz="half" idx="1"/>
          </p:nvPr>
        </p:nvSpPr>
        <p:spPr/>
        <p:txBody>
          <a:bodyPr/>
          <a:lstStyle/>
          <a:p>
            <a:r>
              <a:rPr lang="en-US" altLang="en-US" sz="2800"/>
              <a:t>Acute LBP and Sciatica</a:t>
            </a:r>
          </a:p>
          <a:p>
            <a:r>
              <a:rPr lang="en-US" altLang="en-US" sz="2800"/>
              <a:t>Sub Acute LBP</a:t>
            </a:r>
          </a:p>
          <a:p>
            <a:r>
              <a:rPr lang="en-US" altLang="en-US" sz="2800"/>
              <a:t>Sub Acute Sciatica </a:t>
            </a:r>
          </a:p>
        </p:txBody>
      </p:sp>
      <p:pic>
        <p:nvPicPr>
          <p:cNvPr id="25604" name="Picture 5">
            <a:extLst>
              <a:ext uri="{FF2B5EF4-FFF2-40B4-BE49-F238E27FC236}">
                <a16:creationId xmlns:a16="http://schemas.microsoft.com/office/drawing/2014/main" id="{DDAFCD0D-CE50-E703-D86F-3AE086EEE30F}"/>
              </a:ext>
            </a:extLst>
          </p:cNvPr>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6589714" y="1676401"/>
            <a:ext cx="34258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Back Pain - Causes</a:t>
            </a:r>
          </a:p>
        </p:txBody>
      </p:sp>
      <p:sp>
        <p:nvSpPr>
          <p:cNvPr id="3" name="Content Placeholder 2"/>
          <p:cNvSpPr>
            <a:spLocks noGrp="1"/>
          </p:cNvSpPr>
          <p:nvPr>
            <p:ph idx="1"/>
          </p:nvPr>
        </p:nvSpPr>
        <p:spPr/>
        <p:txBody>
          <a:bodyPr>
            <a:normAutofit fontScale="70000" lnSpcReduction="20000"/>
          </a:bodyPr>
          <a:lstStyle/>
          <a:p>
            <a:endParaRPr lang="en-US" dirty="0"/>
          </a:p>
          <a:p>
            <a:pPr>
              <a:buFont typeface="Arial" panose="020B0604020202020204" pitchFamily="34" charset="0"/>
              <a:buChar char="•"/>
            </a:pPr>
            <a:r>
              <a:rPr lang="en-US" sz="3700" dirty="0"/>
              <a:t>Only 1-4% of people with LBP have serious spinal conditions.</a:t>
            </a:r>
          </a:p>
          <a:p>
            <a:pPr marL="0" indent="0"/>
            <a:endParaRPr lang="en-US" dirty="0"/>
          </a:p>
          <a:p>
            <a:pPr>
              <a:buFont typeface="Arial" panose="020B0604020202020204" pitchFamily="34" charset="0"/>
              <a:buChar char="•"/>
            </a:pPr>
            <a:r>
              <a:rPr lang="en-US" sz="4200" dirty="0"/>
              <a:t>Mechanical LBP comprises 85-90% of </a:t>
            </a:r>
            <a:r>
              <a:rPr lang="en-US" sz="4200" u="sng" dirty="0"/>
              <a:t>ALL</a:t>
            </a:r>
            <a:r>
              <a:rPr lang="en-US" sz="4200" dirty="0"/>
              <a:t> back pain.</a:t>
            </a:r>
          </a:p>
          <a:p>
            <a:pPr>
              <a:buFont typeface="Arial" panose="020B0604020202020204" pitchFamily="34" charset="0"/>
              <a:buChar char="•"/>
            </a:pPr>
            <a:endParaRPr lang="en-US" dirty="0"/>
          </a:p>
          <a:p>
            <a:pPr>
              <a:buFont typeface="Arial" panose="020B0604020202020204" pitchFamily="34" charset="0"/>
              <a:buChar char="•"/>
            </a:pPr>
            <a:r>
              <a:rPr lang="en-US" sz="3700" dirty="0">
                <a:solidFill>
                  <a:srgbClr val="000000"/>
                </a:solidFill>
              </a:rPr>
              <a:t>Imaging of the spine provides poor correlation to patients symptoms (</a:t>
            </a:r>
            <a:r>
              <a:rPr lang="en-US" sz="3700" dirty="0" err="1"/>
              <a:t>Brinjikji</a:t>
            </a:r>
            <a:r>
              <a:rPr lang="en-US" sz="3700" dirty="0"/>
              <a:t> et al 2015)</a:t>
            </a:r>
            <a:endParaRPr lang="en-US" sz="3700" dirty="0">
              <a:solidFill>
                <a:srgbClr val="FF0000"/>
              </a:solidFill>
            </a:endParaRPr>
          </a:p>
          <a:p>
            <a:pPr marL="0" indent="0">
              <a:buNone/>
            </a:pPr>
            <a:endParaRPr lang="en-US" dirty="0"/>
          </a:p>
          <a:p>
            <a:endParaRPr lang="en-US" dirty="0"/>
          </a:p>
          <a:p>
            <a:pPr marL="0" indent="0">
              <a:buNone/>
            </a:pPr>
            <a:endParaRPr lang="en-US" sz="1400" dirty="0"/>
          </a:p>
          <a:p>
            <a:pPr marL="0" indent="0">
              <a:buNone/>
            </a:pPr>
            <a:r>
              <a:rPr lang="en-US" sz="1400" dirty="0" err="1"/>
              <a:t>Henschke</a:t>
            </a:r>
            <a:r>
              <a:rPr lang="en-US" sz="1400" dirty="0"/>
              <a:t> et al (2009), </a:t>
            </a:r>
            <a:r>
              <a:rPr lang="en-US" sz="1400" dirty="0" err="1"/>
              <a:t>Rampersaud</a:t>
            </a:r>
            <a:r>
              <a:rPr lang="en-US" sz="1400" dirty="0"/>
              <a:t> et al (2013), Hall &amp; Boyle (2009), Finucane et al (2020)</a:t>
            </a:r>
          </a:p>
        </p:txBody>
      </p:sp>
    </p:spTree>
    <p:extLst>
      <p:ext uri="{BB962C8B-B14F-4D97-AF65-F5344CB8AC3E}">
        <p14:creationId xmlns:p14="http://schemas.microsoft.com/office/powerpoint/2010/main" val="2046729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F05DE89-3C3B-5250-8134-ACCDEC8E10A2}"/>
              </a:ext>
            </a:extLst>
          </p:cNvPr>
          <p:cNvSpPr>
            <a:spLocks noGrp="1" noChangeArrowheads="1"/>
          </p:cNvSpPr>
          <p:nvPr>
            <p:ph type="title"/>
          </p:nvPr>
        </p:nvSpPr>
        <p:spPr/>
        <p:txBody>
          <a:bodyPr/>
          <a:lstStyle/>
          <a:p>
            <a:pPr>
              <a:defRPr/>
            </a:pPr>
            <a:r>
              <a:rPr lang="en-US" altLang="en-US"/>
              <a:t>Acute Low Back Pain</a:t>
            </a:r>
          </a:p>
        </p:txBody>
      </p:sp>
      <p:sp>
        <p:nvSpPr>
          <p:cNvPr id="26627" name="Rectangle 3">
            <a:extLst>
              <a:ext uri="{FF2B5EF4-FFF2-40B4-BE49-F238E27FC236}">
                <a16:creationId xmlns:a16="http://schemas.microsoft.com/office/drawing/2014/main" id="{998093C0-2013-EBEE-6C6D-B6EE4EAB131C}"/>
              </a:ext>
            </a:extLst>
          </p:cNvPr>
          <p:cNvSpPr>
            <a:spLocks noGrp="1" noChangeArrowheads="1"/>
          </p:cNvSpPr>
          <p:nvPr>
            <p:ph type="body" idx="1"/>
          </p:nvPr>
        </p:nvSpPr>
        <p:spPr/>
        <p:txBody>
          <a:bodyPr/>
          <a:lstStyle/>
          <a:p>
            <a:pPr>
              <a:lnSpc>
                <a:spcPct val="80000"/>
              </a:lnSpc>
            </a:pPr>
            <a:r>
              <a:rPr lang="en-US" altLang="en-US" sz="2000"/>
              <a:t>Advice</a:t>
            </a:r>
          </a:p>
          <a:p>
            <a:pPr lvl="1">
              <a:lnSpc>
                <a:spcPct val="80000"/>
              </a:lnSpc>
            </a:pPr>
            <a:r>
              <a:rPr lang="en-US" altLang="en-US" sz="1800"/>
              <a:t>Stay active</a:t>
            </a:r>
          </a:p>
          <a:p>
            <a:pPr>
              <a:lnSpc>
                <a:spcPct val="80000"/>
              </a:lnSpc>
            </a:pPr>
            <a:r>
              <a:rPr lang="en-US" altLang="en-US" sz="2000"/>
              <a:t>Analgesics</a:t>
            </a:r>
          </a:p>
          <a:p>
            <a:pPr lvl="1">
              <a:lnSpc>
                <a:spcPct val="80000"/>
              </a:lnSpc>
            </a:pPr>
            <a:r>
              <a:rPr lang="en-US" altLang="en-US" sz="1800"/>
              <a:t>acetaminophen</a:t>
            </a:r>
          </a:p>
          <a:p>
            <a:pPr>
              <a:lnSpc>
                <a:spcPct val="80000"/>
              </a:lnSpc>
            </a:pPr>
            <a:r>
              <a:rPr lang="en-US" altLang="en-US" sz="2000"/>
              <a:t>Anti inflammatories</a:t>
            </a:r>
          </a:p>
          <a:p>
            <a:pPr lvl="1">
              <a:lnSpc>
                <a:spcPct val="80000"/>
              </a:lnSpc>
            </a:pPr>
            <a:r>
              <a:rPr lang="en-US" altLang="en-US" sz="1800"/>
              <a:t>If pain persists</a:t>
            </a:r>
          </a:p>
          <a:p>
            <a:pPr lvl="1">
              <a:lnSpc>
                <a:spcPct val="80000"/>
              </a:lnSpc>
            </a:pPr>
            <a:r>
              <a:rPr lang="en-US" altLang="en-US" sz="1800"/>
              <a:t>All “equal”</a:t>
            </a:r>
          </a:p>
          <a:p>
            <a:pPr>
              <a:lnSpc>
                <a:spcPct val="80000"/>
              </a:lnSpc>
            </a:pPr>
            <a:r>
              <a:rPr lang="en-US" altLang="en-US" sz="2000"/>
              <a:t>Bed rest</a:t>
            </a:r>
          </a:p>
          <a:p>
            <a:pPr lvl="1">
              <a:lnSpc>
                <a:spcPct val="80000"/>
              </a:lnSpc>
            </a:pPr>
            <a:r>
              <a:rPr lang="en-US" altLang="en-US" sz="1800"/>
              <a:t>Not recommended</a:t>
            </a:r>
          </a:p>
          <a:p>
            <a:pPr>
              <a:lnSpc>
                <a:spcPct val="80000"/>
              </a:lnSpc>
            </a:pPr>
            <a:r>
              <a:rPr lang="en-US" altLang="en-US" sz="2000"/>
              <a:t>Muscle relaxants</a:t>
            </a:r>
          </a:p>
          <a:p>
            <a:pPr lvl="1">
              <a:lnSpc>
                <a:spcPct val="80000"/>
              </a:lnSpc>
            </a:pPr>
            <a:r>
              <a:rPr lang="en-US" altLang="en-US" sz="1800"/>
              <a:t>Not recommended</a:t>
            </a:r>
          </a:p>
          <a:p>
            <a:pPr>
              <a:lnSpc>
                <a:spcPct val="80000"/>
              </a:lnSpc>
            </a:pPr>
            <a:r>
              <a:rPr lang="en-US" altLang="en-US" sz="2000"/>
              <a:t>Manual therapy</a:t>
            </a:r>
          </a:p>
          <a:p>
            <a:pPr lvl="1">
              <a:lnSpc>
                <a:spcPct val="80000"/>
              </a:lnSpc>
            </a:pPr>
            <a:r>
              <a:rPr lang="en-US" altLang="en-US" sz="1800"/>
              <a:t>For additional pain relief</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18328D2-0B6E-BD20-9647-B59D25800DBD}"/>
              </a:ext>
            </a:extLst>
          </p:cNvPr>
          <p:cNvSpPr>
            <a:spLocks noGrp="1" noChangeArrowheads="1"/>
          </p:cNvSpPr>
          <p:nvPr>
            <p:ph type="title"/>
          </p:nvPr>
        </p:nvSpPr>
        <p:spPr/>
        <p:txBody>
          <a:bodyPr/>
          <a:lstStyle/>
          <a:p>
            <a:pPr>
              <a:defRPr/>
            </a:pPr>
            <a:r>
              <a:rPr lang="en-US" altLang="en-US"/>
              <a:t>Follow – Up</a:t>
            </a:r>
          </a:p>
        </p:txBody>
      </p:sp>
      <p:sp>
        <p:nvSpPr>
          <p:cNvPr id="27651" name="Rectangle 3">
            <a:extLst>
              <a:ext uri="{FF2B5EF4-FFF2-40B4-BE49-F238E27FC236}">
                <a16:creationId xmlns:a16="http://schemas.microsoft.com/office/drawing/2014/main" id="{BF367B6E-077E-E063-0201-D89198F89A65}"/>
              </a:ext>
            </a:extLst>
          </p:cNvPr>
          <p:cNvSpPr>
            <a:spLocks noGrp="1" noChangeArrowheads="1"/>
          </p:cNvSpPr>
          <p:nvPr>
            <p:ph type="body" sz="half" idx="1"/>
          </p:nvPr>
        </p:nvSpPr>
        <p:spPr/>
        <p:txBody>
          <a:bodyPr/>
          <a:lstStyle/>
          <a:p>
            <a:r>
              <a:rPr lang="en-US" altLang="en-US" sz="2400"/>
              <a:t>Within 2-4 weeks and reassess</a:t>
            </a:r>
          </a:p>
          <a:p>
            <a:r>
              <a:rPr lang="en-US" altLang="en-US" sz="2400"/>
              <a:t>At 6 weeks</a:t>
            </a:r>
          </a:p>
          <a:p>
            <a:pPr lvl="1"/>
            <a:r>
              <a:rPr lang="en-US" altLang="en-US" sz="2000"/>
              <a:t>X-Ray</a:t>
            </a:r>
          </a:p>
          <a:p>
            <a:r>
              <a:rPr lang="en-US" altLang="en-US" sz="2400"/>
              <a:t>Constitutional Symptoms</a:t>
            </a:r>
          </a:p>
          <a:p>
            <a:pPr lvl="1"/>
            <a:r>
              <a:rPr lang="en-US" altLang="en-US" sz="2000"/>
              <a:t>CBC/ESR</a:t>
            </a:r>
          </a:p>
          <a:p>
            <a:pPr lvl="1"/>
            <a:r>
              <a:rPr lang="en-US" altLang="en-US" sz="2000"/>
              <a:t>U/A</a:t>
            </a:r>
          </a:p>
          <a:p>
            <a:pPr lvl="1"/>
            <a:r>
              <a:rPr lang="en-US" altLang="en-US" sz="2000"/>
              <a:t>Bone scan</a:t>
            </a:r>
          </a:p>
          <a:p>
            <a:pPr lvl="1"/>
            <a:r>
              <a:rPr lang="en-US" altLang="en-US" sz="2000"/>
              <a:t>referral</a:t>
            </a:r>
          </a:p>
          <a:p>
            <a:pPr lvl="1">
              <a:buFontTx/>
              <a:buNone/>
            </a:pPr>
            <a:endParaRPr lang="en-US" altLang="en-US" sz="2000"/>
          </a:p>
        </p:txBody>
      </p:sp>
      <p:pic>
        <p:nvPicPr>
          <p:cNvPr id="27652" name="Picture 6">
            <a:extLst>
              <a:ext uri="{FF2B5EF4-FFF2-40B4-BE49-F238E27FC236}">
                <a16:creationId xmlns:a16="http://schemas.microsoft.com/office/drawing/2014/main" id="{E0B6DC8C-C3BD-3FDA-4C80-281B9D0888CF}"/>
              </a:ext>
            </a:extLst>
          </p:cNvPr>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6396039" y="2225675"/>
            <a:ext cx="3805237" cy="3081338"/>
          </a:xfrm>
          <a:noFill/>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D23BF86-1D1D-D73C-0F3D-6C525D12300A}"/>
              </a:ext>
            </a:extLst>
          </p:cNvPr>
          <p:cNvSpPr>
            <a:spLocks noGrp="1" noChangeArrowheads="1"/>
          </p:cNvSpPr>
          <p:nvPr>
            <p:ph type="title"/>
          </p:nvPr>
        </p:nvSpPr>
        <p:spPr/>
        <p:txBody>
          <a:bodyPr/>
          <a:lstStyle/>
          <a:p>
            <a:pPr>
              <a:defRPr/>
            </a:pPr>
            <a:r>
              <a:rPr lang="en-US" altLang="en-US"/>
              <a:t>Sub Acute Low Back Pain</a:t>
            </a:r>
          </a:p>
        </p:txBody>
      </p:sp>
      <p:sp>
        <p:nvSpPr>
          <p:cNvPr id="28675" name="Rectangle 3">
            <a:extLst>
              <a:ext uri="{FF2B5EF4-FFF2-40B4-BE49-F238E27FC236}">
                <a16:creationId xmlns:a16="http://schemas.microsoft.com/office/drawing/2014/main" id="{D303578E-0E42-36B3-E781-3A9631BB79DD}"/>
              </a:ext>
            </a:extLst>
          </p:cNvPr>
          <p:cNvSpPr>
            <a:spLocks noGrp="1" noChangeArrowheads="1"/>
          </p:cNvSpPr>
          <p:nvPr>
            <p:ph type="body" idx="1"/>
          </p:nvPr>
        </p:nvSpPr>
        <p:spPr/>
        <p:txBody>
          <a:bodyPr/>
          <a:lstStyle/>
          <a:p>
            <a:pPr>
              <a:lnSpc>
                <a:spcPct val="90000"/>
              </a:lnSpc>
            </a:pPr>
            <a:r>
              <a:rPr lang="en-US" altLang="en-US"/>
              <a:t>Advice</a:t>
            </a:r>
          </a:p>
          <a:p>
            <a:pPr lvl="1">
              <a:lnSpc>
                <a:spcPct val="90000"/>
              </a:lnSpc>
            </a:pPr>
            <a:r>
              <a:rPr lang="en-US" altLang="en-US"/>
              <a:t>Increase activity</a:t>
            </a:r>
          </a:p>
          <a:p>
            <a:pPr>
              <a:lnSpc>
                <a:spcPct val="90000"/>
              </a:lnSpc>
            </a:pPr>
            <a:r>
              <a:rPr lang="en-US" altLang="en-US"/>
              <a:t>Exercises</a:t>
            </a:r>
          </a:p>
          <a:p>
            <a:pPr lvl="1">
              <a:lnSpc>
                <a:spcPct val="90000"/>
              </a:lnSpc>
            </a:pPr>
            <a:r>
              <a:rPr lang="en-US" altLang="en-US"/>
              <a:t>For reactivation and rehabilitation</a:t>
            </a:r>
          </a:p>
          <a:p>
            <a:pPr>
              <a:lnSpc>
                <a:spcPct val="90000"/>
              </a:lnSpc>
            </a:pPr>
            <a:r>
              <a:rPr lang="en-US" altLang="en-US"/>
              <a:t>Analgesics</a:t>
            </a:r>
          </a:p>
          <a:p>
            <a:pPr lvl="1">
              <a:lnSpc>
                <a:spcPct val="90000"/>
              </a:lnSpc>
            </a:pPr>
            <a:r>
              <a:rPr lang="en-US" altLang="en-US"/>
              <a:t>Acetaminophen and codeine</a:t>
            </a:r>
          </a:p>
          <a:p>
            <a:pPr lvl="1">
              <a:lnSpc>
                <a:spcPct val="90000"/>
              </a:lnSpc>
            </a:pPr>
            <a:r>
              <a:rPr lang="en-US" altLang="en-US"/>
              <a:t>Fixed period</a:t>
            </a:r>
          </a:p>
          <a:p>
            <a:pPr lvl="1">
              <a:lnSpc>
                <a:spcPct val="90000"/>
              </a:lnSpc>
            </a:pPr>
            <a:r>
              <a:rPr lang="en-US" altLang="en-US"/>
              <a:t>Fixed times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47CE642-DDCD-1F53-870C-BA91B18AA2C2}"/>
              </a:ext>
            </a:extLst>
          </p:cNvPr>
          <p:cNvSpPr>
            <a:spLocks noGrp="1" noChangeArrowheads="1"/>
          </p:cNvSpPr>
          <p:nvPr>
            <p:ph type="title"/>
          </p:nvPr>
        </p:nvSpPr>
        <p:spPr/>
        <p:txBody>
          <a:bodyPr/>
          <a:lstStyle/>
          <a:p>
            <a:pPr>
              <a:defRPr/>
            </a:pPr>
            <a:r>
              <a:rPr lang="en-US" altLang="en-US"/>
              <a:t>Sub Acute Sciatica</a:t>
            </a:r>
          </a:p>
        </p:txBody>
      </p:sp>
      <p:sp>
        <p:nvSpPr>
          <p:cNvPr id="29699" name="Rectangle 3">
            <a:extLst>
              <a:ext uri="{FF2B5EF4-FFF2-40B4-BE49-F238E27FC236}">
                <a16:creationId xmlns:a16="http://schemas.microsoft.com/office/drawing/2014/main" id="{4CCEFE1A-9BBE-81A4-D3CB-F71BEAAD4948}"/>
              </a:ext>
            </a:extLst>
          </p:cNvPr>
          <p:cNvSpPr>
            <a:spLocks noGrp="1" noChangeArrowheads="1"/>
          </p:cNvSpPr>
          <p:nvPr>
            <p:ph type="body" idx="1"/>
          </p:nvPr>
        </p:nvSpPr>
        <p:spPr>
          <a:xfrm>
            <a:off x="2438401" y="1447800"/>
            <a:ext cx="7762875" cy="1295400"/>
          </a:xfrm>
        </p:spPr>
        <p:txBody>
          <a:bodyPr/>
          <a:lstStyle/>
          <a:p>
            <a:r>
              <a:rPr lang="en-US" altLang="en-US"/>
              <a:t>Longer than 6 weeks……refer</a:t>
            </a:r>
          </a:p>
        </p:txBody>
      </p:sp>
      <p:pic>
        <p:nvPicPr>
          <p:cNvPr id="29700" name="Picture 5">
            <a:extLst>
              <a:ext uri="{FF2B5EF4-FFF2-40B4-BE49-F238E27FC236}">
                <a16:creationId xmlns:a16="http://schemas.microsoft.com/office/drawing/2014/main" id="{B885D339-CE6A-32BE-8E69-A7E685501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8956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1A31B2B-B661-047B-0865-1E0A1B278295}"/>
              </a:ext>
            </a:extLst>
          </p:cNvPr>
          <p:cNvSpPr>
            <a:spLocks noGrp="1" noChangeArrowheads="1"/>
          </p:cNvSpPr>
          <p:nvPr>
            <p:ph type="title"/>
          </p:nvPr>
        </p:nvSpPr>
        <p:spPr/>
        <p:txBody>
          <a:bodyPr/>
          <a:lstStyle/>
          <a:p>
            <a:pPr>
              <a:defRPr/>
            </a:pPr>
            <a:r>
              <a:rPr lang="en-US" altLang="en-US"/>
              <a:t>Further Investigation</a:t>
            </a:r>
          </a:p>
        </p:txBody>
      </p:sp>
      <p:sp>
        <p:nvSpPr>
          <p:cNvPr id="30723" name="Rectangle 3">
            <a:extLst>
              <a:ext uri="{FF2B5EF4-FFF2-40B4-BE49-F238E27FC236}">
                <a16:creationId xmlns:a16="http://schemas.microsoft.com/office/drawing/2014/main" id="{9A3BC942-3137-29F9-1B8E-521C6AD5D196}"/>
              </a:ext>
            </a:extLst>
          </p:cNvPr>
          <p:cNvSpPr>
            <a:spLocks noGrp="1" noChangeArrowheads="1"/>
          </p:cNvSpPr>
          <p:nvPr>
            <p:ph type="body" idx="1"/>
          </p:nvPr>
        </p:nvSpPr>
        <p:spPr/>
        <p:txBody>
          <a:bodyPr/>
          <a:lstStyle/>
          <a:p>
            <a:r>
              <a:rPr lang="en-US" altLang="en-US"/>
              <a:t>EMG</a:t>
            </a:r>
          </a:p>
          <a:p>
            <a:pPr lvl="1"/>
            <a:r>
              <a:rPr lang="en-US" altLang="en-US"/>
              <a:t>For patients with subtle neurological findings</a:t>
            </a:r>
          </a:p>
          <a:p>
            <a:pPr lvl="1"/>
            <a:r>
              <a:rPr lang="en-US" altLang="en-US"/>
              <a:t>Does not change treatment</a:t>
            </a:r>
          </a:p>
          <a:p>
            <a:pPr lvl="1"/>
            <a:r>
              <a:rPr lang="en-US" altLang="en-US"/>
              <a:t>Not practical here</a:t>
            </a:r>
          </a:p>
          <a:p>
            <a:r>
              <a:rPr lang="en-US" altLang="en-US"/>
              <a:t>CT,MRI,Myelogram</a:t>
            </a:r>
          </a:p>
          <a:p>
            <a:pPr lvl="1"/>
            <a:r>
              <a:rPr lang="en-US" altLang="en-US"/>
              <a:t>Only when considering Surgery</a:t>
            </a:r>
          </a:p>
          <a:p>
            <a:pPr lvl="1"/>
            <a:r>
              <a:rPr lang="en-US" altLang="en-US"/>
              <a:t>Up to 30% false positive rate</a:t>
            </a:r>
          </a:p>
        </p:txBody>
      </p:sp>
      <p:pic>
        <p:nvPicPr>
          <p:cNvPr id="30724" name="Picture 4">
            <a:extLst>
              <a:ext uri="{FF2B5EF4-FFF2-40B4-BE49-F238E27FC236}">
                <a16:creationId xmlns:a16="http://schemas.microsoft.com/office/drawing/2014/main" id="{661DA3A0-FDE0-E82B-3594-0583F37FF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2895600"/>
            <a:ext cx="163988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EB8A1FC-0EA0-2198-EBDA-424827059692}"/>
              </a:ext>
            </a:extLst>
          </p:cNvPr>
          <p:cNvSpPr>
            <a:spLocks noGrp="1" noChangeArrowheads="1"/>
          </p:cNvSpPr>
          <p:nvPr>
            <p:ph type="title"/>
          </p:nvPr>
        </p:nvSpPr>
        <p:spPr/>
        <p:txBody>
          <a:bodyPr/>
          <a:lstStyle/>
          <a:p>
            <a:pPr>
              <a:defRPr/>
            </a:pPr>
            <a:r>
              <a:rPr lang="en-US" altLang="en-US" sz="4000"/>
              <a:t>Treatment after 3 Months</a:t>
            </a:r>
            <a:br>
              <a:rPr lang="en-US" altLang="en-US" sz="4000"/>
            </a:br>
            <a:r>
              <a:rPr lang="en-US" altLang="en-US" sz="4000"/>
              <a:t>no “red flags”</a:t>
            </a:r>
          </a:p>
        </p:txBody>
      </p:sp>
      <p:sp>
        <p:nvSpPr>
          <p:cNvPr id="31747" name="Rectangle 3">
            <a:extLst>
              <a:ext uri="{FF2B5EF4-FFF2-40B4-BE49-F238E27FC236}">
                <a16:creationId xmlns:a16="http://schemas.microsoft.com/office/drawing/2014/main" id="{0F343E71-B78B-DCBB-9BC1-93FD0A3F011B}"/>
              </a:ext>
            </a:extLst>
          </p:cNvPr>
          <p:cNvSpPr>
            <a:spLocks noGrp="1" noChangeArrowheads="1"/>
          </p:cNvSpPr>
          <p:nvPr>
            <p:ph type="body" idx="1"/>
          </p:nvPr>
        </p:nvSpPr>
        <p:spPr/>
        <p:txBody>
          <a:bodyPr/>
          <a:lstStyle/>
          <a:p>
            <a:r>
              <a:rPr lang="en-US" altLang="en-US"/>
              <a:t>Disc Protrusion</a:t>
            </a:r>
          </a:p>
          <a:p>
            <a:pPr lvl="1"/>
            <a:r>
              <a:rPr lang="en-US" altLang="en-US"/>
              <a:t>Surgery may help</a:t>
            </a:r>
          </a:p>
          <a:p>
            <a:r>
              <a:rPr lang="en-US" altLang="en-US"/>
              <a:t>Spondylolisthesis</a:t>
            </a:r>
          </a:p>
          <a:p>
            <a:pPr lvl="1"/>
            <a:r>
              <a:rPr lang="en-US" altLang="en-US"/>
              <a:t>Possible consideration for surgery</a:t>
            </a:r>
          </a:p>
          <a:p>
            <a:r>
              <a:rPr lang="en-US" altLang="en-US"/>
              <a:t>Chronic LBP</a:t>
            </a:r>
          </a:p>
          <a:p>
            <a:pPr lvl="1"/>
            <a:r>
              <a:rPr lang="en-US" altLang="en-US"/>
              <a:t>Surgery is little or no help</a:t>
            </a:r>
          </a:p>
          <a:p>
            <a:endParaRPr lang="en-US" altLang="en-US"/>
          </a:p>
        </p:txBody>
      </p:sp>
      <p:pic>
        <p:nvPicPr>
          <p:cNvPr id="31748" name="Picture 4">
            <a:extLst>
              <a:ext uri="{FF2B5EF4-FFF2-40B4-BE49-F238E27FC236}">
                <a16:creationId xmlns:a16="http://schemas.microsoft.com/office/drawing/2014/main" id="{D93823D4-0E0F-DE80-EE78-52D020189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03860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C1E9EA1-7933-ED72-ECD5-D2FDC55BD8B7}"/>
              </a:ext>
            </a:extLst>
          </p:cNvPr>
          <p:cNvSpPr>
            <a:spLocks noGrp="1" noChangeArrowheads="1"/>
          </p:cNvSpPr>
          <p:nvPr>
            <p:ph type="title"/>
          </p:nvPr>
        </p:nvSpPr>
        <p:spPr/>
        <p:txBody>
          <a:bodyPr/>
          <a:lstStyle/>
          <a:p>
            <a:pPr>
              <a:defRPr/>
            </a:pPr>
            <a:r>
              <a:rPr lang="en-US" altLang="en-US" sz="4000">
                <a:solidFill>
                  <a:srgbClr val="FF0000"/>
                </a:solidFill>
              </a:rPr>
              <a:t>Chronic Back Pain</a:t>
            </a:r>
            <a:br>
              <a:rPr lang="en-US" altLang="en-US" sz="4000">
                <a:solidFill>
                  <a:srgbClr val="FF0000"/>
                </a:solidFill>
              </a:rPr>
            </a:br>
            <a:r>
              <a:rPr lang="en-US" altLang="en-US" sz="4000"/>
              <a:t>Why Surgery Can’t Fix It</a:t>
            </a:r>
          </a:p>
        </p:txBody>
      </p:sp>
      <p:pic>
        <p:nvPicPr>
          <p:cNvPr id="32771" name="Picture 3">
            <a:extLst>
              <a:ext uri="{FF2B5EF4-FFF2-40B4-BE49-F238E27FC236}">
                <a16:creationId xmlns:a16="http://schemas.microsoft.com/office/drawing/2014/main" id="{A2F586BD-36D9-8150-3815-BF444D2CBD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908176"/>
            <a:ext cx="5684838" cy="426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D959867-22FA-7A17-5457-8BC31BD8B875}"/>
              </a:ext>
            </a:extLst>
          </p:cNvPr>
          <p:cNvSpPr>
            <a:spLocks noGrp="1" noChangeArrowheads="1"/>
          </p:cNvSpPr>
          <p:nvPr>
            <p:ph type="title"/>
          </p:nvPr>
        </p:nvSpPr>
        <p:spPr/>
        <p:txBody>
          <a:bodyPr/>
          <a:lstStyle/>
          <a:p>
            <a:pPr>
              <a:defRPr/>
            </a:pPr>
            <a:r>
              <a:rPr lang="en-US" altLang="en-US" sz="4000">
                <a:solidFill>
                  <a:srgbClr val="FF0000"/>
                </a:solidFill>
              </a:rPr>
              <a:t>Chronic Back Pain</a:t>
            </a:r>
            <a:br>
              <a:rPr lang="en-US" altLang="en-US" sz="4000">
                <a:solidFill>
                  <a:srgbClr val="FF0000"/>
                </a:solidFill>
              </a:rPr>
            </a:br>
            <a:r>
              <a:rPr lang="en-US" altLang="en-US" sz="4000"/>
              <a:t>Why Surgery Can’t Fix It</a:t>
            </a:r>
          </a:p>
        </p:txBody>
      </p:sp>
      <p:sp>
        <p:nvSpPr>
          <p:cNvPr id="33795" name="Rectangle 3">
            <a:extLst>
              <a:ext uri="{FF2B5EF4-FFF2-40B4-BE49-F238E27FC236}">
                <a16:creationId xmlns:a16="http://schemas.microsoft.com/office/drawing/2014/main" id="{57FD481B-ACD5-7052-4B4C-29BFE79905C2}"/>
              </a:ext>
            </a:extLst>
          </p:cNvPr>
          <p:cNvSpPr>
            <a:spLocks noGrp="1" noChangeArrowheads="1"/>
          </p:cNvSpPr>
          <p:nvPr>
            <p:ph type="body" idx="1"/>
          </p:nvPr>
        </p:nvSpPr>
        <p:spPr>
          <a:xfrm>
            <a:off x="2057400" y="1905001"/>
            <a:ext cx="8229600" cy="4525963"/>
          </a:xfrm>
        </p:spPr>
        <p:txBody>
          <a:bodyPr/>
          <a:lstStyle/>
          <a:p>
            <a:r>
              <a:rPr lang="en-US" altLang="en-US"/>
              <a:t>&lt;50% success with fusion</a:t>
            </a:r>
          </a:p>
          <a:p>
            <a:r>
              <a:rPr lang="en-US" altLang="en-US"/>
              <a:t>Usually diffuse degenerative changes</a:t>
            </a:r>
          </a:p>
          <a:p>
            <a:r>
              <a:rPr lang="en-US" altLang="en-US"/>
              <a:t>Difficult to identify symptomatic level</a:t>
            </a:r>
          </a:p>
          <a:p>
            <a:pPr lvl="1"/>
            <a:r>
              <a:rPr lang="en-US" altLang="en-US"/>
              <a:t>root blocks</a:t>
            </a:r>
          </a:p>
          <a:p>
            <a:pPr lvl="1"/>
            <a:r>
              <a:rPr lang="en-US" altLang="en-US"/>
              <a:t>facet blocks</a:t>
            </a:r>
          </a:p>
          <a:p>
            <a:pPr lvl="1"/>
            <a:r>
              <a:rPr lang="en-US" altLang="en-US"/>
              <a:t>Discograms</a:t>
            </a:r>
          </a:p>
          <a:p>
            <a:pPr lvl="1"/>
            <a:r>
              <a:rPr lang="en-US" altLang="en-US"/>
              <a:t>MRI</a:t>
            </a:r>
          </a:p>
          <a:p>
            <a:pPr lvl="1"/>
            <a:r>
              <a:rPr lang="en-US" altLang="en-US"/>
              <a:t>external fixators</a:t>
            </a:r>
          </a:p>
          <a:p>
            <a:endParaRPr lang="en-US" alt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F2130B7-CA4C-86C4-F6A1-4AC890FFC5EE}"/>
              </a:ext>
            </a:extLst>
          </p:cNvPr>
          <p:cNvSpPr>
            <a:spLocks noGrp="1" noChangeArrowheads="1"/>
          </p:cNvSpPr>
          <p:nvPr>
            <p:ph type="title"/>
          </p:nvPr>
        </p:nvSpPr>
        <p:spPr/>
        <p:txBody>
          <a:bodyPr/>
          <a:lstStyle/>
          <a:p>
            <a:pPr>
              <a:defRPr/>
            </a:pPr>
            <a:r>
              <a:rPr lang="en-US" altLang="en-US" sz="4000">
                <a:solidFill>
                  <a:srgbClr val="FF0000"/>
                </a:solidFill>
              </a:rPr>
              <a:t>Chronic Back Pain</a:t>
            </a:r>
            <a:br>
              <a:rPr lang="en-US" altLang="en-US" sz="4000">
                <a:solidFill>
                  <a:srgbClr val="FF0000"/>
                </a:solidFill>
              </a:rPr>
            </a:br>
            <a:r>
              <a:rPr lang="en-US" altLang="en-US" sz="4000"/>
              <a:t>Why Surgery Can’t Fix It</a:t>
            </a:r>
          </a:p>
        </p:txBody>
      </p:sp>
      <p:sp>
        <p:nvSpPr>
          <p:cNvPr id="34819" name="Rectangle 3">
            <a:extLst>
              <a:ext uri="{FF2B5EF4-FFF2-40B4-BE49-F238E27FC236}">
                <a16:creationId xmlns:a16="http://schemas.microsoft.com/office/drawing/2014/main" id="{467FE3D7-20F0-82A0-B5A3-AF03D29D788B}"/>
              </a:ext>
            </a:extLst>
          </p:cNvPr>
          <p:cNvSpPr>
            <a:spLocks noGrp="1" noChangeArrowheads="1"/>
          </p:cNvSpPr>
          <p:nvPr>
            <p:ph type="body" sz="half" idx="1"/>
          </p:nvPr>
        </p:nvSpPr>
        <p:spPr>
          <a:xfrm>
            <a:off x="2057400" y="1981201"/>
            <a:ext cx="4038600" cy="4525963"/>
          </a:xfrm>
        </p:spPr>
        <p:txBody>
          <a:bodyPr/>
          <a:lstStyle/>
          <a:p>
            <a:r>
              <a:rPr lang="en-US" altLang="en-US" sz="2800"/>
              <a:t>Pelvis protects and causes problems</a:t>
            </a:r>
          </a:p>
          <a:p>
            <a:r>
              <a:rPr lang="en-US" altLang="en-US" sz="2800"/>
              <a:t>Degenerative changes adjacent to fusion</a:t>
            </a:r>
          </a:p>
          <a:p>
            <a:r>
              <a:rPr lang="en-US" altLang="en-US" sz="2800"/>
              <a:t>Fusion rates</a:t>
            </a:r>
            <a:br>
              <a:rPr lang="en-US" altLang="en-US" sz="2800"/>
            </a:br>
            <a:r>
              <a:rPr lang="en-US" altLang="en-US" sz="2800"/>
              <a:t>	1 level 90%</a:t>
            </a:r>
            <a:br>
              <a:rPr lang="en-US" altLang="en-US" sz="2800"/>
            </a:br>
            <a:r>
              <a:rPr lang="en-US" altLang="en-US" sz="2800"/>
              <a:t>	2 level 70%</a:t>
            </a:r>
            <a:br>
              <a:rPr lang="en-US" altLang="en-US" sz="2800"/>
            </a:br>
            <a:r>
              <a:rPr lang="en-US" altLang="en-US" sz="2800"/>
              <a:t>	&gt;2 level less</a:t>
            </a:r>
          </a:p>
        </p:txBody>
      </p:sp>
      <p:pic>
        <p:nvPicPr>
          <p:cNvPr id="34820" name="Picture 4">
            <a:extLst>
              <a:ext uri="{FF2B5EF4-FFF2-40B4-BE49-F238E27FC236}">
                <a16:creationId xmlns:a16="http://schemas.microsoft.com/office/drawing/2014/main" id="{51BE7F69-D12A-28BE-98B8-A4D159FE37E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73839" y="1981201"/>
            <a:ext cx="3233737"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4959573F-AD40-1B39-BF8B-58D7FC744690}"/>
              </a:ext>
            </a:extLst>
          </p:cNvPr>
          <p:cNvSpPr>
            <a:spLocks noGrp="1" noChangeArrowheads="1"/>
          </p:cNvSpPr>
          <p:nvPr>
            <p:ph type="title"/>
          </p:nvPr>
        </p:nvSpPr>
        <p:spPr/>
        <p:txBody>
          <a:bodyPr/>
          <a:lstStyle/>
          <a:p>
            <a:pPr>
              <a:defRPr/>
            </a:pPr>
            <a:r>
              <a:rPr lang="en-US" altLang="en-US"/>
              <a:t>Chronic Low Back Pain</a:t>
            </a:r>
          </a:p>
        </p:txBody>
      </p:sp>
      <p:sp>
        <p:nvSpPr>
          <p:cNvPr id="35843" name="Rectangle 5">
            <a:extLst>
              <a:ext uri="{FF2B5EF4-FFF2-40B4-BE49-F238E27FC236}">
                <a16:creationId xmlns:a16="http://schemas.microsoft.com/office/drawing/2014/main" id="{B2AD0B69-4E9F-C3DE-E3CF-6F7D2BDE61E1}"/>
              </a:ext>
            </a:extLst>
          </p:cNvPr>
          <p:cNvSpPr>
            <a:spLocks noGrp="1" noChangeArrowheads="1"/>
          </p:cNvSpPr>
          <p:nvPr>
            <p:ph idx="1"/>
          </p:nvPr>
        </p:nvSpPr>
        <p:spPr/>
        <p:txBody>
          <a:bodyPr/>
          <a:lstStyle/>
          <a:p>
            <a:endParaRPr lang="en-US" altLang="en-US"/>
          </a:p>
          <a:p>
            <a:endParaRPr lang="en-US" altLang="en-US"/>
          </a:p>
          <a:p>
            <a:endParaRPr lang="en-US" altLang="en-US"/>
          </a:p>
          <a:p>
            <a:endParaRPr lang="en-US" altLang="en-US"/>
          </a:p>
          <a:p>
            <a:endParaRPr lang="en-US" altLang="en-US"/>
          </a:p>
          <a:p>
            <a:endParaRPr lang="en-US" altLang="en-US"/>
          </a:p>
          <a:p>
            <a:endParaRPr lang="en-US" altLang="en-US"/>
          </a:p>
          <a:p>
            <a:r>
              <a:rPr lang="en-US" altLang="en-US"/>
              <a:t>You can’t make chicken salad……</a:t>
            </a:r>
          </a:p>
        </p:txBody>
      </p:sp>
      <p:pic>
        <p:nvPicPr>
          <p:cNvPr id="35844" name="Picture 6">
            <a:extLst>
              <a:ext uri="{FF2B5EF4-FFF2-40B4-BE49-F238E27FC236}">
                <a16:creationId xmlns:a16="http://schemas.microsoft.com/office/drawing/2014/main" id="{57DE1AC0-9E44-EFA0-4D9E-ED1376AC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1662114"/>
            <a:ext cx="37338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Different Approach</a:t>
            </a:r>
          </a:p>
        </p:txBody>
      </p:sp>
      <p:sp>
        <p:nvSpPr>
          <p:cNvPr id="3" name="Content Placeholder 2"/>
          <p:cNvSpPr>
            <a:spLocks noGrp="1"/>
          </p:cNvSpPr>
          <p:nvPr>
            <p:ph idx="1"/>
          </p:nvPr>
        </p:nvSpPr>
        <p:spPr>
          <a:xfrm>
            <a:off x="863600" y="1067330"/>
            <a:ext cx="10490199" cy="5150273"/>
          </a:xfrm>
        </p:spPr>
        <p:txBody>
          <a:bodyPr>
            <a:normAutofit fontScale="70000" lnSpcReduction="20000"/>
          </a:bodyPr>
          <a:lstStyle/>
          <a:p>
            <a:pPr marL="0" indent="0">
              <a:buNone/>
            </a:pPr>
            <a:endParaRPr lang="en-US" sz="3600" dirty="0"/>
          </a:p>
          <a:p>
            <a:pPr>
              <a:buFont typeface="Arial" panose="020B0604020202020204" pitchFamily="34" charset="0"/>
              <a:buChar char="•"/>
            </a:pPr>
            <a:r>
              <a:rPr lang="en-US" sz="3700" dirty="0"/>
              <a:t>Appropriate and timely education at the first incidence of LBP has been shown to contribute to the prevention of chronic LBP.</a:t>
            </a:r>
          </a:p>
          <a:p>
            <a:pPr>
              <a:buFont typeface="Arial" panose="020B0604020202020204" pitchFamily="34" charset="0"/>
              <a:buChar char="•"/>
            </a:pPr>
            <a:endParaRPr lang="en-US" sz="3700" dirty="0"/>
          </a:p>
          <a:p>
            <a:pPr>
              <a:buFont typeface="Arial" panose="020B0604020202020204" pitchFamily="34" charset="0"/>
              <a:buChar char="•"/>
            </a:pPr>
            <a:r>
              <a:rPr lang="en-US" sz="3700" dirty="0">
                <a:solidFill>
                  <a:srgbClr val="000000"/>
                </a:solidFill>
              </a:rPr>
              <a:t>“Distinct patterns of reliable clinical findings are the only logical basis of back pain categorization and subsequent treatment” - Quebec Task Force 1987</a:t>
            </a:r>
          </a:p>
          <a:p>
            <a:pPr>
              <a:buFont typeface="Arial" panose="020B0604020202020204" pitchFamily="34" charset="0"/>
              <a:buChar char="•"/>
            </a:pPr>
            <a:endParaRPr lang="en-US" sz="3700" dirty="0">
              <a:solidFill>
                <a:srgbClr val="000000"/>
              </a:solidFill>
            </a:endParaRPr>
          </a:p>
          <a:p>
            <a:pPr>
              <a:buFont typeface="Arial" panose="020B0604020202020204" pitchFamily="34" charset="0"/>
              <a:buChar char="•"/>
            </a:pPr>
            <a:r>
              <a:rPr lang="en-US" sz="3700" dirty="0">
                <a:solidFill>
                  <a:srgbClr val="000000"/>
                </a:solidFill>
              </a:rPr>
              <a:t>Benefits to LBP Classification Systems</a:t>
            </a:r>
          </a:p>
          <a:p>
            <a:pPr marL="0" indent="0">
              <a:buNone/>
            </a:pPr>
            <a:endParaRPr lang="en-US" sz="3600" dirty="0">
              <a:solidFill>
                <a:srgbClr val="000000"/>
              </a:solidFill>
            </a:endParaRPr>
          </a:p>
          <a:p>
            <a:pPr>
              <a:buFont typeface="Arial" panose="020B0604020202020204" pitchFamily="34" charset="0"/>
              <a:buChar char="•"/>
            </a:pPr>
            <a:endParaRPr lang="en-US" sz="3600" dirty="0"/>
          </a:p>
          <a:p>
            <a:pPr marL="0" indent="0">
              <a:buNone/>
            </a:pPr>
            <a:r>
              <a:rPr lang="en-US" sz="2000" dirty="0" err="1"/>
              <a:t>Rampersaud</a:t>
            </a:r>
            <a:r>
              <a:rPr lang="en-US" sz="2000" dirty="0"/>
              <a:t> et al (2013); Mosely &amp; Butler (2015), Hurley et al (2016), </a:t>
            </a:r>
            <a:r>
              <a:rPr lang="en-US" sz="2000" dirty="0" err="1"/>
              <a:t>Traeger</a:t>
            </a:r>
            <a:r>
              <a:rPr lang="en-US" sz="2000" dirty="0"/>
              <a:t> et al (2015), Richardson et al (2015)</a:t>
            </a:r>
          </a:p>
        </p:txBody>
      </p:sp>
    </p:spTree>
    <p:extLst>
      <p:ext uri="{BB962C8B-B14F-4D97-AF65-F5344CB8AC3E}">
        <p14:creationId xmlns:p14="http://schemas.microsoft.com/office/powerpoint/2010/main" val="3897223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7186FDA-8144-AB37-8775-55AD3ADD718E}"/>
              </a:ext>
            </a:extLst>
          </p:cNvPr>
          <p:cNvSpPr>
            <a:spLocks noGrp="1" noChangeArrowheads="1"/>
          </p:cNvSpPr>
          <p:nvPr>
            <p:ph type="title"/>
          </p:nvPr>
        </p:nvSpPr>
        <p:spPr/>
        <p:txBody>
          <a:bodyPr/>
          <a:lstStyle/>
          <a:p>
            <a:pPr eaLnBrk="1" hangingPunct="1">
              <a:defRPr/>
            </a:pPr>
            <a:r>
              <a:rPr lang="en-US" altLang="en-US">
                <a:solidFill>
                  <a:srgbClr val="FF0000"/>
                </a:solidFill>
              </a:rPr>
              <a:t>Back pain</a:t>
            </a:r>
            <a:br>
              <a:rPr lang="en-US" altLang="en-US">
                <a:solidFill>
                  <a:srgbClr val="FF0000"/>
                </a:solidFill>
              </a:rPr>
            </a:br>
            <a:r>
              <a:rPr lang="en-US" altLang="en-US">
                <a:solidFill>
                  <a:schemeClr val="tx1"/>
                </a:solidFill>
              </a:rPr>
              <a:t>What I can Fix</a:t>
            </a:r>
            <a:endParaRPr lang="en-CA" altLang="en-US">
              <a:solidFill>
                <a:srgbClr val="FF0000"/>
              </a:solidFill>
            </a:endParaRPr>
          </a:p>
        </p:txBody>
      </p:sp>
      <p:sp>
        <p:nvSpPr>
          <p:cNvPr id="36867" name="Text Placeholder 2">
            <a:extLst>
              <a:ext uri="{FF2B5EF4-FFF2-40B4-BE49-F238E27FC236}">
                <a16:creationId xmlns:a16="http://schemas.microsoft.com/office/drawing/2014/main" id="{2573EA1E-4DB6-06BA-1702-844185647264}"/>
              </a:ext>
            </a:extLst>
          </p:cNvPr>
          <p:cNvSpPr>
            <a:spLocks noGrp="1" noChangeArrowheads="1"/>
          </p:cNvSpPr>
          <p:nvPr>
            <p:ph type="body" sz="half" idx="1"/>
          </p:nvPr>
        </p:nvSpPr>
        <p:spPr>
          <a:xfrm>
            <a:off x="1658938" y="1600201"/>
            <a:ext cx="2819400" cy="4022725"/>
          </a:xfrm>
        </p:spPr>
        <p:txBody>
          <a:bodyPr/>
          <a:lstStyle/>
          <a:p>
            <a:pPr eaLnBrk="1" hangingPunct="1"/>
            <a:r>
              <a:rPr lang="en-US" altLang="en-US"/>
              <a:t>Tumor</a:t>
            </a:r>
          </a:p>
          <a:p>
            <a:pPr eaLnBrk="1" hangingPunct="1"/>
            <a:r>
              <a:rPr lang="en-US" altLang="en-US"/>
              <a:t>Infection </a:t>
            </a:r>
          </a:p>
          <a:p>
            <a:pPr eaLnBrk="1" hangingPunct="1"/>
            <a:r>
              <a:rPr lang="en-US" altLang="en-US"/>
              <a:t>fracture</a:t>
            </a:r>
            <a:endParaRPr lang="en-CA" altLang="en-US"/>
          </a:p>
        </p:txBody>
      </p:sp>
      <p:pic>
        <p:nvPicPr>
          <p:cNvPr id="36868" name="Content Placeholder 4">
            <a:extLst>
              <a:ext uri="{FF2B5EF4-FFF2-40B4-BE49-F238E27FC236}">
                <a16:creationId xmlns:a16="http://schemas.microsoft.com/office/drawing/2014/main" id="{C5E441ED-2468-3B38-0FBF-5AF05D90725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33939" y="1835151"/>
            <a:ext cx="2249487" cy="3916363"/>
          </a:xfrm>
        </p:spPr>
      </p:pic>
      <p:pic>
        <p:nvPicPr>
          <p:cNvPr id="36869" name="Picture 3" descr="burst # L1 lat">
            <a:extLst>
              <a:ext uri="{FF2B5EF4-FFF2-40B4-BE49-F238E27FC236}">
                <a16:creationId xmlns:a16="http://schemas.microsoft.com/office/drawing/2014/main" id="{BB1593EC-057D-13EE-EB42-A967670AF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514" y="1839913"/>
            <a:ext cx="25304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4" descr="burst # L1 post op lat">
            <a:extLst>
              <a:ext uri="{FF2B5EF4-FFF2-40B4-BE49-F238E27FC236}">
                <a16:creationId xmlns:a16="http://schemas.microsoft.com/office/drawing/2014/main" id="{BC7DD28C-0211-A8F7-C89A-312D8B0E9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688" y="3859214"/>
            <a:ext cx="25273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7BF055D-DA5F-2B5E-3036-E69AA25AE952}"/>
              </a:ext>
            </a:extLst>
          </p:cNvPr>
          <p:cNvSpPr>
            <a:spLocks noGrp="1" noChangeArrowheads="1"/>
          </p:cNvSpPr>
          <p:nvPr>
            <p:ph type="title"/>
          </p:nvPr>
        </p:nvSpPr>
        <p:spPr/>
        <p:txBody>
          <a:bodyPr/>
          <a:lstStyle/>
          <a:p>
            <a:pPr eaLnBrk="1" hangingPunct="1">
              <a:defRPr/>
            </a:pPr>
            <a:r>
              <a:rPr lang="en-US" altLang="en-US"/>
              <a:t>Kyphoplasty</a:t>
            </a:r>
            <a:endParaRPr lang="en-CA" altLang="en-US"/>
          </a:p>
        </p:txBody>
      </p:sp>
      <p:sp>
        <p:nvSpPr>
          <p:cNvPr id="3" name="Text Placeholder 2">
            <a:extLst>
              <a:ext uri="{FF2B5EF4-FFF2-40B4-BE49-F238E27FC236}">
                <a16:creationId xmlns:a16="http://schemas.microsoft.com/office/drawing/2014/main" id="{34886C0A-A834-D713-1389-D6C21A6D37E5}"/>
              </a:ext>
            </a:extLst>
          </p:cNvPr>
          <p:cNvSpPr>
            <a:spLocks noGrp="1"/>
          </p:cNvSpPr>
          <p:nvPr>
            <p:ph type="body" sz="half" idx="1"/>
          </p:nvPr>
        </p:nvSpPr>
        <p:spPr>
          <a:xfrm>
            <a:off x="1981200" y="1600201"/>
            <a:ext cx="4724400" cy="4525963"/>
          </a:xfrm>
        </p:spPr>
        <p:txBody>
          <a:bodyPr/>
          <a:lstStyle/>
          <a:p>
            <a:pPr eaLnBrk="1" hangingPunct="1">
              <a:defRPr/>
            </a:pPr>
            <a:r>
              <a:rPr lang="en-US" dirty="0"/>
              <a:t>Insufficiency #’s after 3 months</a:t>
            </a:r>
          </a:p>
          <a:p>
            <a:pPr eaLnBrk="1" hangingPunct="1">
              <a:defRPr/>
            </a:pPr>
            <a:r>
              <a:rPr lang="en-US" dirty="0"/>
              <a:t>Osteoporosis</a:t>
            </a:r>
          </a:p>
          <a:p>
            <a:pPr eaLnBrk="1" hangingPunct="1">
              <a:defRPr/>
            </a:pPr>
            <a:r>
              <a:rPr lang="en-US" dirty="0"/>
              <a:t>Primary or metastatic lesions</a:t>
            </a:r>
          </a:p>
          <a:p>
            <a:pPr eaLnBrk="1" hangingPunct="1">
              <a:defRPr/>
            </a:pPr>
            <a:r>
              <a:rPr lang="en-US" dirty="0"/>
              <a:t>Neurologically intact</a:t>
            </a:r>
          </a:p>
          <a:p>
            <a:pPr eaLnBrk="1" hangingPunct="1">
              <a:defRPr/>
            </a:pPr>
            <a:r>
              <a:rPr lang="en-US" dirty="0"/>
              <a:t>Tender to percussion</a:t>
            </a:r>
          </a:p>
          <a:p>
            <a:pPr eaLnBrk="1" hangingPunct="1">
              <a:defRPr/>
            </a:pPr>
            <a:r>
              <a:rPr lang="en-US" dirty="0"/>
              <a:t>CT and Bone scan (MRI)</a:t>
            </a:r>
          </a:p>
          <a:p>
            <a:pPr marL="0" indent="0" eaLnBrk="1" hangingPunct="1">
              <a:buNone/>
              <a:defRPr/>
            </a:pPr>
            <a:endParaRPr lang="en-CA" dirty="0"/>
          </a:p>
        </p:txBody>
      </p:sp>
      <p:pic>
        <p:nvPicPr>
          <p:cNvPr id="37892" name="Content Placeholder 5" descr="An x-ray of a person's spine&#10;&#10;Description automatically generated with medium confidence">
            <a:extLst>
              <a:ext uri="{FF2B5EF4-FFF2-40B4-BE49-F238E27FC236}">
                <a16:creationId xmlns:a16="http://schemas.microsoft.com/office/drawing/2014/main" id="{42B80844-B152-F4FF-C4DB-C9C3565C2D3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75550" y="1417638"/>
            <a:ext cx="2605088" cy="4525962"/>
          </a:xfrm>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9DC7E27-AA88-34E4-25A4-AFA8FA61B04E}"/>
              </a:ext>
            </a:extLst>
          </p:cNvPr>
          <p:cNvSpPr>
            <a:spLocks noGrp="1" noChangeArrowheads="1"/>
          </p:cNvSpPr>
          <p:nvPr>
            <p:ph type="title"/>
          </p:nvPr>
        </p:nvSpPr>
        <p:spPr/>
        <p:txBody>
          <a:bodyPr/>
          <a:lstStyle/>
          <a:p>
            <a:pPr eaLnBrk="1" hangingPunct="1">
              <a:defRPr/>
            </a:pPr>
            <a:r>
              <a:rPr lang="en-US" altLang="en-US"/>
              <a:t>Kyphoplasty</a:t>
            </a:r>
            <a:endParaRPr lang="en-CA" altLang="en-US"/>
          </a:p>
        </p:txBody>
      </p:sp>
      <p:sp>
        <p:nvSpPr>
          <p:cNvPr id="38915" name="Text Placeholder 2">
            <a:extLst>
              <a:ext uri="{FF2B5EF4-FFF2-40B4-BE49-F238E27FC236}">
                <a16:creationId xmlns:a16="http://schemas.microsoft.com/office/drawing/2014/main" id="{ABD25DC3-BC51-080A-8B8B-74CCF1C4AB6B}"/>
              </a:ext>
            </a:extLst>
          </p:cNvPr>
          <p:cNvSpPr>
            <a:spLocks noGrp="1" noChangeArrowheads="1"/>
          </p:cNvSpPr>
          <p:nvPr>
            <p:ph type="body" sz="half" idx="1"/>
          </p:nvPr>
        </p:nvSpPr>
        <p:spPr/>
        <p:txBody>
          <a:bodyPr/>
          <a:lstStyle/>
          <a:p>
            <a:pPr eaLnBrk="1" hangingPunct="1"/>
            <a:endParaRPr lang="en-CA" altLang="en-US"/>
          </a:p>
        </p:txBody>
      </p:sp>
      <p:pic>
        <p:nvPicPr>
          <p:cNvPr id="38916" name="Content Placeholder 8" descr="X-ray of a person's spine&#10;&#10;Description automatically generated with medium confidence">
            <a:extLst>
              <a:ext uri="{FF2B5EF4-FFF2-40B4-BE49-F238E27FC236}">
                <a16:creationId xmlns:a16="http://schemas.microsoft.com/office/drawing/2014/main" id="{33B9ACAE-9856-5C71-D9E3-865386892E4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37300" y="1600201"/>
            <a:ext cx="3708400" cy="4525963"/>
          </a:xfrm>
        </p:spPr>
      </p:pic>
      <p:pic>
        <p:nvPicPr>
          <p:cNvPr id="38917" name="Picture 10" descr="A picture containing clock, circle, black and white&#10;&#10;Description automatically generated">
            <a:extLst>
              <a:ext uri="{FF2B5EF4-FFF2-40B4-BE49-F238E27FC236}">
                <a16:creationId xmlns:a16="http://schemas.microsoft.com/office/drawing/2014/main" id="{C71713A0-D710-989A-A1CB-FD788FC9A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6" y="1600201"/>
            <a:ext cx="45259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95EE8D6F-D50D-C58B-8AB8-82E3DAB7CDFB}"/>
              </a:ext>
            </a:extLst>
          </p:cNvPr>
          <p:cNvSpPr>
            <a:spLocks noGrp="1" noChangeArrowheads="1"/>
          </p:cNvSpPr>
          <p:nvPr>
            <p:ph type="title"/>
          </p:nvPr>
        </p:nvSpPr>
        <p:spPr/>
        <p:txBody>
          <a:bodyPr/>
          <a:lstStyle/>
          <a:p>
            <a:pPr>
              <a:defRPr/>
            </a:pPr>
            <a:r>
              <a:rPr lang="en-US" altLang="en-US">
                <a:solidFill>
                  <a:srgbClr val="FFFF00"/>
                </a:solidFill>
              </a:rPr>
              <a:t>Leg Pain</a:t>
            </a:r>
          </a:p>
        </p:txBody>
      </p:sp>
      <p:sp>
        <p:nvSpPr>
          <p:cNvPr id="39939" name="Rectangle 3">
            <a:extLst>
              <a:ext uri="{FF2B5EF4-FFF2-40B4-BE49-F238E27FC236}">
                <a16:creationId xmlns:a16="http://schemas.microsoft.com/office/drawing/2014/main" id="{B4DC3866-F2C8-5473-EC10-96358B2C552F}"/>
              </a:ext>
            </a:extLst>
          </p:cNvPr>
          <p:cNvSpPr>
            <a:spLocks noGrp="1" noChangeArrowheads="1"/>
          </p:cNvSpPr>
          <p:nvPr>
            <p:ph type="body" idx="1"/>
          </p:nvPr>
        </p:nvSpPr>
        <p:spPr/>
        <p:txBody>
          <a:bodyPr/>
          <a:lstStyle/>
          <a:p>
            <a:r>
              <a:rPr lang="en-US" altLang="en-US"/>
              <a:t>Disc protrusion</a:t>
            </a:r>
          </a:p>
          <a:p>
            <a:r>
              <a:rPr lang="en-US" altLang="en-US"/>
              <a:t>Spinal stenosis</a:t>
            </a:r>
          </a:p>
          <a:p>
            <a:r>
              <a:rPr lang="en-US" altLang="en-US"/>
              <a:t>Vascular (PVD/ aneurysm/ varicose veins</a:t>
            </a:r>
          </a:p>
          <a:p>
            <a:r>
              <a:rPr lang="en-US" altLang="en-US"/>
              <a:t>Hip / knee</a:t>
            </a:r>
          </a:p>
          <a:p>
            <a:r>
              <a:rPr lang="en-US" altLang="en-US"/>
              <a:t>Peripheral nerves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0F0B237-4319-8291-F64E-EBA878FB73F8}"/>
              </a:ext>
            </a:extLst>
          </p:cNvPr>
          <p:cNvSpPr>
            <a:spLocks noGrp="1" noChangeArrowheads="1"/>
          </p:cNvSpPr>
          <p:nvPr>
            <p:ph type="title"/>
          </p:nvPr>
        </p:nvSpPr>
        <p:spPr/>
        <p:txBody>
          <a:bodyPr/>
          <a:lstStyle/>
          <a:p>
            <a:pPr>
              <a:defRPr/>
            </a:pPr>
            <a:r>
              <a:rPr lang="en-US" altLang="en-US" sz="4000">
                <a:solidFill>
                  <a:srgbClr val="FFFF00"/>
                </a:solidFill>
              </a:rPr>
              <a:t>Leg Pain</a:t>
            </a:r>
            <a:br>
              <a:rPr lang="en-US" altLang="en-US" sz="4000"/>
            </a:br>
            <a:r>
              <a:rPr lang="en-US" altLang="en-US" sz="4000"/>
              <a:t>Disc Protrusion</a:t>
            </a:r>
          </a:p>
        </p:txBody>
      </p:sp>
      <p:pic>
        <p:nvPicPr>
          <p:cNvPr id="40963" name="Picture 3">
            <a:extLst>
              <a:ext uri="{FF2B5EF4-FFF2-40B4-BE49-F238E27FC236}">
                <a16:creationId xmlns:a16="http://schemas.microsoft.com/office/drawing/2014/main" id="{DF43757B-21E9-239F-C383-0CFCC99DA2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29200" y="2133601"/>
            <a:ext cx="30099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82DE484-F322-8265-CA40-8E7F29936C72}"/>
              </a:ext>
            </a:extLst>
          </p:cNvPr>
          <p:cNvSpPr>
            <a:spLocks noGrp="1" noChangeArrowheads="1"/>
          </p:cNvSpPr>
          <p:nvPr>
            <p:ph type="title"/>
          </p:nvPr>
        </p:nvSpPr>
        <p:spPr/>
        <p:txBody>
          <a:bodyPr/>
          <a:lstStyle/>
          <a:p>
            <a:pPr>
              <a:defRPr/>
            </a:pPr>
            <a:r>
              <a:rPr lang="en-US" altLang="en-US" sz="4000">
                <a:solidFill>
                  <a:srgbClr val="FFFF00"/>
                </a:solidFill>
              </a:rPr>
              <a:t>Leg Pain</a:t>
            </a:r>
            <a:br>
              <a:rPr lang="en-US" altLang="en-US" sz="4000"/>
            </a:br>
            <a:r>
              <a:rPr lang="en-US" altLang="en-US" sz="4000"/>
              <a:t>Disc Protrusion</a:t>
            </a:r>
          </a:p>
        </p:txBody>
      </p:sp>
      <p:sp>
        <p:nvSpPr>
          <p:cNvPr id="41987" name="Rectangle 3">
            <a:extLst>
              <a:ext uri="{FF2B5EF4-FFF2-40B4-BE49-F238E27FC236}">
                <a16:creationId xmlns:a16="http://schemas.microsoft.com/office/drawing/2014/main" id="{0D37C98F-D090-4DAF-EA29-CEBD9706C497}"/>
              </a:ext>
            </a:extLst>
          </p:cNvPr>
          <p:cNvSpPr>
            <a:spLocks noGrp="1" noChangeArrowheads="1"/>
          </p:cNvSpPr>
          <p:nvPr>
            <p:ph type="body" idx="1"/>
          </p:nvPr>
        </p:nvSpPr>
        <p:spPr/>
        <p:txBody>
          <a:bodyPr/>
          <a:lstStyle/>
          <a:p>
            <a:r>
              <a:rPr lang="en-US" altLang="en-US"/>
              <a:t>LBP &amp; Leg Pain</a:t>
            </a:r>
          </a:p>
          <a:p>
            <a:r>
              <a:rPr lang="en-US" altLang="en-US"/>
              <a:t>Worse with sitting</a:t>
            </a:r>
          </a:p>
          <a:p>
            <a:r>
              <a:rPr lang="en-US" altLang="en-US"/>
              <a:t>Usually follows dermatomal distribution</a:t>
            </a:r>
          </a:p>
          <a:p>
            <a:r>
              <a:rPr lang="en-US" altLang="en-US"/>
              <a:t>80% better with physio.</a:t>
            </a:r>
          </a:p>
          <a:p>
            <a:endParaRPr lang="en-US" alt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0258794E-ECCA-A454-6D6F-83354421CE99}"/>
              </a:ext>
            </a:extLst>
          </p:cNvPr>
          <p:cNvSpPr>
            <a:spLocks noGrp="1" noChangeArrowheads="1"/>
          </p:cNvSpPr>
          <p:nvPr>
            <p:ph type="title"/>
          </p:nvPr>
        </p:nvSpPr>
        <p:spPr/>
        <p:txBody>
          <a:bodyPr/>
          <a:lstStyle/>
          <a:p>
            <a:pPr>
              <a:defRPr/>
            </a:pPr>
            <a:r>
              <a:rPr lang="en-US" altLang="en-US" sz="4000">
                <a:solidFill>
                  <a:srgbClr val="FFFF00"/>
                </a:solidFill>
              </a:rPr>
              <a:t>Leg Pain</a:t>
            </a:r>
            <a:br>
              <a:rPr lang="en-US" altLang="en-US" sz="4000"/>
            </a:br>
            <a:r>
              <a:rPr lang="en-US" altLang="en-US" sz="4000"/>
              <a:t>Disc Protrusion</a:t>
            </a:r>
          </a:p>
        </p:txBody>
      </p:sp>
      <p:sp>
        <p:nvSpPr>
          <p:cNvPr id="43011" name="Rectangle 3">
            <a:extLst>
              <a:ext uri="{FF2B5EF4-FFF2-40B4-BE49-F238E27FC236}">
                <a16:creationId xmlns:a16="http://schemas.microsoft.com/office/drawing/2014/main" id="{2D077587-B7D1-CC45-6A9D-C35E3AC568D6}"/>
              </a:ext>
            </a:extLst>
          </p:cNvPr>
          <p:cNvSpPr>
            <a:spLocks noGrp="1" noChangeArrowheads="1"/>
          </p:cNvSpPr>
          <p:nvPr>
            <p:ph type="body" sz="half" idx="1"/>
          </p:nvPr>
        </p:nvSpPr>
        <p:spPr>
          <a:xfrm>
            <a:off x="2438400" y="1676401"/>
            <a:ext cx="3810000" cy="4181475"/>
          </a:xfrm>
        </p:spPr>
        <p:txBody>
          <a:bodyPr/>
          <a:lstStyle/>
          <a:p>
            <a:r>
              <a:rPr lang="en-US" altLang="en-US" sz="2800"/>
              <a:t>Bilateral leg pain, </a:t>
            </a:r>
            <a:r>
              <a:rPr lang="en-US" altLang="en-US" sz="2800" u="sng"/>
              <a:t>immediate referral</a:t>
            </a:r>
          </a:p>
          <a:p>
            <a:r>
              <a:rPr lang="en-US" altLang="en-US" sz="2800"/>
              <a:t>No better with Tx, early referral</a:t>
            </a:r>
          </a:p>
          <a:p>
            <a:r>
              <a:rPr lang="en-US" altLang="en-US" sz="2800"/>
              <a:t>Will eventually resolve</a:t>
            </a:r>
          </a:p>
          <a:p>
            <a:r>
              <a:rPr lang="en-US" altLang="en-US" sz="2800"/>
              <a:t>CT if no improvement</a:t>
            </a:r>
          </a:p>
        </p:txBody>
      </p:sp>
      <p:pic>
        <p:nvPicPr>
          <p:cNvPr id="43012" name="Content Placeholder 5" descr="A close-up of a x-ray of a skull&#10;&#10;Description automatically generated with low confidence">
            <a:extLst>
              <a:ext uri="{FF2B5EF4-FFF2-40B4-BE49-F238E27FC236}">
                <a16:creationId xmlns:a16="http://schemas.microsoft.com/office/drawing/2014/main" id="{986A8EB9-5020-2FB8-6EEA-BA2A3BF01FB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96039" y="2365376"/>
            <a:ext cx="3805237" cy="2803525"/>
          </a:xfrm>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0A4E1368-C6CE-2D44-23E0-0141654F7EC5}"/>
              </a:ext>
            </a:extLst>
          </p:cNvPr>
          <p:cNvSpPr>
            <a:spLocks noGrp="1" noChangeArrowheads="1"/>
          </p:cNvSpPr>
          <p:nvPr>
            <p:ph type="title"/>
          </p:nvPr>
        </p:nvSpPr>
        <p:spPr/>
        <p:txBody>
          <a:bodyPr/>
          <a:lstStyle/>
          <a:p>
            <a:pPr>
              <a:defRPr/>
            </a:pPr>
            <a:r>
              <a:rPr lang="en-US" altLang="en-US" sz="4000">
                <a:solidFill>
                  <a:srgbClr val="FFFF00"/>
                </a:solidFill>
              </a:rPr>
              <a:t>Leg Pain</a:t>
            </a:r>
            <a:br>
              <a:rPr lang="en-US" altLang="en-US" sz="4000">
                <a:solidFill>
                  <a:srgbClr val="FFFF00"/>
                </a:solidFill>
              </a:rPr>
            </a:br>
            <a:r>
              <a:rPr lang="en-US" altLang="en-US" sz="4000">
                <a:solidFill>
                  <a:schemeClr val="tx1"/>
                </a:solidFill>
              </a:rPr>
              <a:t>Spinal Stenosis</a:t>
            </a:r>
            <a:endParaRPr lang="en-US" altLang="en-US" sz="4000"/>
          </a:p>
        </p:txBody>
      </p:sp>
      <p:sp>
        <p:nvSpPr>
          <p:cNvPr id="44035" name="Rectangle 3">
            <a:extLst>
              <a:ext uri="{FF2B5EF4-FFF2-40B4-BE49-F238E27FC236}">
                <a16:creationId xmlns:a16="http://schemas.microsoft.com/office/drawing/2014/main" id="{7F8FD74D-689D-A3E7-9472-C7710B989EE9}"/>
              </a:ext>
            </a:extLst>
          </p:cNvPr>
          <p:cNvSpPr>
            <a:spLocks noGrp="1" noChangeArrowheads="1"/>
          </p:cNvSpPr>
          <p:nvPr>
            <p:ph type="body" idx="1"/>
          </p:nvPr>
        </p:nvSpPr>
        <p:spPr/>
        <p:txBody>
          <a:bodyPr/>
          <a:lstStyle/>
          <a:p>
            <a:r>
              <a:rPr lang="en-US" altLang="en-US"/>
              <a:t>Usually elderly </a:t>
            </a:r>
          </a:p>
          <a:p>
            <a:r>
              <a:rPr lang="en-US" altLang="en-US"/>
              <a:t>Secondary to degenerative changes</a:t>
            </a:r>
          </a:p>
          <a:p>
            <a:r>
              <a:rPr lang="en-US" altLang="en-US"/>
              <a:t>Not usually good neurological findings</a:t>
            </a:r>
          </a:p>
          <a:p>
            <a:r>
              <a:rPr lang="en-US" altLang="en-US"/>
              <a:t>1/3 get better</a:t>
            </a:r>
          </a:p>
          <a:p>
            <a:r>
              <a:rPr lang="en-US" altLang="en-US"/>
              <a:t>1/3 stay the same</a:t>
            </a:r>
          </a:p>
          <a:p>
            <a:r>
              <a:rPr lang="en-US" altLang="en-US"/>
              <a:t>1/3 progress</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BB4531CE-37EA-01F1-053F-7436AD759E1E}"/>
              </a:ext>
            </a:extLst>
          </p:cNvPr>
          <p:cNvSpPr>
            <a:spLocks noGrp="1" noChangeArrowheads="1"/>
          </p:cNvSpPr>
          <p:nvPr>
            <p:ph type="title"/>
          </p:nvPr>
        </p:nvSpPr>
        <p:spPr/>
        <p:txBody>
          <a:bodyPr/>
          <a:lstStyle/>
          <a:p>
            <a:pPr>
              <a:defRPr/>
            </a:pPr>
            <a:r>
              <a:rPr lang="en-US" altLang="en-US" sz="4000">
                <a:solidFill>
                  <a:srgbClr val="FFFF00"/>
                </a:solidFill>
              </a:rPr>
              <a:t>Leg Pain</a:t>
            </a:r>
            <a:br>
              <a:rPr lang="en-US" altLang="en-US" sz="4000">
                <a:solidFill>
                  <a:srgbClr val="FFFF00"/>
                </a:solidFill>
              </a:rPr>
            </a:br>
            <a:r>
              <a:rPr lang="en-US" altLang="en-US" sz="4000">
                <a:solidFill>
                  <a:schemeClr val="tx1"/>
                </a:solidFill>
              </a:rPr>
              <a:t>Spinal Stenosis</a:t>
            </a:r>
          </a:p>
        </p:txBody>
      </p:sp>
      <p:sp>
        <p:nvSpPr>
          <p:cNvPr id="45059" name="Rectangle 3">
            <a:extLst>
              <a:ext uri="{FF2B5EF4-FFF2-40B4-BE49-F238E27FC236}">
                <a16:creationId xmlns:a16="http://schemas.microsoft.com/office/drawing/2014/main" id="{B2F0B669-DFC9-6E47-BE45-71E6D4A30809}"/>
              </a:ext>
            </a:extLst>
          </p:cNvPr>
          <p:cNvSpPr>
            <a:spLocks noGrp="1" noChangeArrowheads="1"/>
          </p:cNvSpPr>
          <p:nvPr>
            <p:ph type="body" idx="1"/>
          </p:nvPr>
        </p:nvSpPr>
        <p:spPr/>
        <p:txBody>
          <a:bodyPr/>
          <a:lstStyle/>
          <a:p>
            <a:r>
              <a:rPr lang="en-US" altLang="en-US" u="sng"/>
              <a:t>Stenosis </a:t>
            </a:r>
            <a:r>
              <a:rPr lang="en-US" altLang="en-US"/>
              <a:t>	vs.		</a:t>
            </a:r>
            <a:r>
              <a:rPr lang="en-US" altLang="en-US" u="sng"/>
              <a:t> Claudication</a:t>
            </a:r>
          </a:p>
          <a:p>
            <a:r>
              <a:rPr lang="en-US" altLang="en-US"/>
              <a:t>Worse with walking		same</a:t>
            </a:r>
          </a:p>
          <a:p>
            <a:r>
              <a:rPr lang="en-US" altLang="en-US"/>
              <a:t>Relief sitting/bending		standing</a:t>
            </a:r>
          </a:p>
          <a:p>
            <a:r>
              <a:rPr lang="en-US" altLang="en-US"/>
              <a:t>Relief takes 5-10 min.		1-2 min.</a:t>
            </a:r>
          </a:p>
          <a:p>
            <a:r>
              <a:rPr lang="en-US" altLang="en-US"/>
              <a:t>Good pulses				poor pulses</a:t>
            </a:r>
          </a:p>
          <a:p>
            <a:endParaRPr lang="en-US" alt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0E5894F0-A324-081E-9315-75BBAA9F6A94}"/>
              </a:ext>
            </a:extLst>
          </p:cNvPr>
          <p:cNvSpPr>
            <a:spLocks noGrp="1" noChangeArrowheads="1"/>
          </p:cNvSpPr>
          <p:nvPr>
            <p:ph type="title"/>
          </p:nvPr>
        </p:nvSpPr>
        <p:spPr>
          <a:xfrm>
            <a:off x="1981200" y="304800"/>
            <a:ext cx="8229600" cy="1143000"/>
          </a:xfrm>
        </p:spPr>
        <p:txBody>
          <a:bodyPr/>
          <a:lstStyle/>
          <a:p>
            <a:pPr>
              <a:defRPr/>
            </a:pPr>
            <a:r>
              <a:rPr lang="en-US" altLang="en-US" sz="4000">
                <a:solidFill>
                  <a:srgbClr val="FFFF00"/>
                </a:solidFill>
              </a:rPr>
              <a:t>Leg Pain</a:t>
            </a:r>
            <a:br>
              <a:rPr lang="en-US" altLang="en-US" sz="4000">
                <a:solidFill>
                  <a:srgbClr val="FFFF00"/>
                </a:solidFill>
              </a:rPr>
            </a:br>
            <a:r>
              <a:rPr lang="en-US" altLang="en-US" sz="4000">
                <a:solidFill>
                  <a:schemeClr val="tx1"/>
                </a:solidFill>
              </a:rPr>
              <a:t>Spinal Stenosis</a:t>
            </a:r>
            <a:br>
              <a:rPr lang="en-US" altLang="en-US" sz="4000">
                <a:solidFill>
                  <a:schemeClr val="tx1"/>
                </a:solidFill>
              </a:rPr>
            </a:br>
            <a:r>
              <a:rPr lang="en-US" altLang="en-US" sz="4000">
                <a:solidFill>
                  <a:schemeClr val="tx1"/>
                </a:solidFill>
              </a:rPr>
              <a:t>pathology</a:t>
            </a:r>
          </a:p>
        </p:txBody>
      </p:sp>
      <p:sp>
        <p:nvSpPr>
          <p:cNvPr id="46083" name="Rectangle 3">
            <a:extLst>
              <a:ext uri="{FF2B5EF4-FFF2-40B4-BE49-F238E27FC236}">
                <a16:creationId xmlns:a16="http://schemas.microsoft.com/office/drawing/2014/main" id="{6AE1E8E1-3A16-8DE9-D41D-2485BEFE45E3}"/>
              </a:ext>
            </a:extLst>
          </p:cNvPr>
          <p:cNvSpPr>
            <a:spLocks noGrp="1" noChangeArrowheads="1"/>
          </p:cNvSpPr>
          <p:nvPr>
            <p:ph type="body" idx="1"/>
          </p:nvPr>
        </p:nvSpPr>
        <p:spPr>
          <a:xfrm>
            <a:off x="1981200" y="1828801"/>
            <a:ext cx="8229600" cy="4525963"/>
          </a:xfrm>
        </p:spPr>
        <p:txBody>
          <a:bodyPr/>
          <a:lstStyle/>
          <a:p>
            <a:r>
              <a:rPr lang="en-US" altLang="en-US"/>
              <a:t>Compression of the thecal sac</a:t>
            </a:r>
            <a:br>
              <a:rPr lang="en-US" altLang="en-US"/>
            </a:br>
            <a:r>
              <a:rPr lang="en-US" altLang="en-US"/>
              <a:t>	facets -osteophytes</a:t>
            </a:r>
            <a:br>
              <a:rPr lang="en-US" altLang="en-US"/>
            </a:br>
            <a:r>
              <a:rPr lang="en-US" altLang="en-US"/>
              <a:t>		   -thickened capsule</a:t>
            </a:r>
            <a:br>
              <a:rPr lang="en-US" altLang="en-US"/>
            </a:br>
            <a:r>
              <a:rPr lang="en-US" altLang="en-US"/>
              <a:t>	loss of disc height –thickening of PLL</a:t>
            </a:r>
            <a:br>
              <a:rPr lang="en-US" altLang="en-US"/>
            </a:br>
            <a:r>
              <a:rPr lang="en-US" altLang="en-US"/>
              <a:t>				     -decreased interpedicular distance</a:t>
            </a:r>
            <a:br>
              <a:rPr lang="en-US" altLang="en-US"/>
            </a:br>
            <a:r>
              <a:rPr lang="en-US" altLang="en-US"/>
              <a:t>				     -wedging of facets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Pathway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0791" y="1176155"/>
            <a:ext cx="4972260" cy="5583160"/>
          </a:xfrm>
        </p:spPr>
      </p:pic>
    </p:spTree>
    <p:extLst>
      <p:ext uri="{BB962C8B-B14F-4D97-AF65-F5344CB8AC3E}">
        <p14:creationId xmlns:p14="http://schemas.microsoft.com/office/powerpoint/2010/main" val="2714043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2A1F6C2-581E-60B7-FF9C-D8A8ED48C407}"/>
              </a:ext>
            </a:extLst>
          </p:cNvPr>
          <p:cNvSpPr>
            <a:spLocks noGrp="1" noChangeArrowheads="1"/>
          </p:cNvSpPr>
          <p:nvPr>
            <p:ph type="title"/>
          </p:nvPr>
        </p:nvSpPr>
        <p:spPr/>
        <p:txBody>
          <a:bodyPr/>
          <a:lstStyle/>
          <a:p>
            <a:pPr>
              <a:defRPr/>
            </a:pPr>
            <a:r>
              <a:rPr lang="en-US" altLang="en-US" sz="4000">
                <a:solidFill>
                  <a:srgbClr val="FFFF00"/>
                </a:solidFill>
              </a:rPr>
              <a:t>Leg Pain</a:t>
            </a:r>
            <a:br>
              <a:rPr lang="en-US" altLang="en-US" sz="4000">
                <a:solidFill>
                  <a:srgbClr val="FFFF00"/>
                </a:solidFill>
              </a:rPr>
            </a:br>
            <a:r>
              <a:rPr lang="en-US" altLang="en-US" sz="4000">
                <a:solidFill>
                  <a:schemeClr val="tx1"/>
                </a:solidFill>
              </a:rPr>
              <a:t>Spinal Stenosis</a:t>
            </a:r>
          </a:p>
        </p:txBody>
      </p:sp>
      <p:pic>
        <p:nvPicPr>
          <p:cNvPr id="47107" name="Picture 3">
            <a:extLst>
              <a:ext uri="{FF2B5EF4-FFF2-40B4-BE49-F238E27FC236}">
                <a16:creationId xmlns:a16="http://schemas.microsoft.com/office/drawing/2014/main" id="{727C78AD-E858-F447-F9EF-CFB83BF9973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38451" y="1676401"/>
            <a:ext cx="3008313"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8" name="Content Placeholder 5" descr="A close-up of an x-ray of a body&#10;&#10;Description automatically generated with low confidence">
            <a:extLst>
              <a:ext uri="{FF2B5EF4-FFF2-40B4-BE49-F238E27FC236}">
                <a16:creationId xmlns:a16="http://schemas.microsoft.com/office/drawing/2014/main" id="{7F3736CD-E48C-8F95-0027-528EEAA29DC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96039" y="2063751"/>
            <a:ext cx="3805237" cy="3406775"/>
          </a:xfr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B81506B-1214-7DB2-87A6-AE9DE1A94D70}"/>
              </a:ext>
            </a:extLst>
          </p:cNvPr>
          <p:cNvSpPr>
            <a:spLocks noGrp="1" noChangeArrowheads="1"/>
          </p:cNvSpPr>
          <p:nvPr>
            <p:ph type="title"/>
          </p:nvPr>
        </p:nvSpPr>
        <p:spPr/>
        <p:txBody>
          <a:bodyPr/>
          <a:lstStyle/>
          <a:p>
            <a:pPr>
              <a:defRPr/>
            </a:pPr>
            <a:r>
              <a:rPr lang="en-US" altLang="en-US" sz="4000">
                <a:solidFill>
                  <a:srgbClr val="FFFF00"/>
                </a:solidFill>
              </a:rPr>
              <a:t> Leg Pain</a:t>
            </a:r>
            <a:br>
              <a:rPr lang="en-US" altLang="en-US" sz="4000">
                <a:solidFill>
                  <a:srgbClr val="FFFF00"/>
                </a:solidFill>
              </a:rPr>
            </a:br>
            <a:r>
              <a:rPr lang="en-US" altLang="en-US" sz="4000">
                <a:solidFill>
                  <a:schemeClr val="tx1"/>
                </a:solidFill>
              </a:rPr>
              <a:t>Spinal Stenosis</a:t>
            </a:r>
          </a:p>
        </p:txBody>
      </p:sp>
      <p:pic>
        <p:nvPicPr>
          <p:cNvPr id="48131" name="Picture 3">
            <a:extLst>
              <a:ext uri="{FF2B5EF4-FFF2-40B4-BE49-F238E27FC236}">
                <a16:creationId xmlns:a16="http://schemas.microsoft.com/office/drawing/2014/main" id="{9BD1CC28-78DB-A505-A70E-57F924E8380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38400" y="2366963"/>
            <a:ext cx="3810000" cy="279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Content Placeholder 5" descr="A close-up of an mri scan of a spine&#10;&#10;Description automatically generated with low confidence">
            <a:extLst>
              <a:ext uri="{FF2B5EF4-FFF2-40B4-BE49-F238E27FC236}">
                <a16:creationId xmlns:a16="http://schemas.microsoft.com/office/drawing/2014/main" id="{76C1C58C-7B99-61DF-02D8-AB1CA9BB5AE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61164" y="1787525"/>
            <a:ext cx="2992437" cy="4070350"/>
          </a:xfrm>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0403208-1A4F-3530-52A0-F23FB78AE2CA}"/>
              </a:ext>
            </a:extLst>
          </p:cNvPr>
          <p:cNvSpPr>
            <a:spLocks noGrp="1" noChangeArrowheads="1"/>
          </p:cNvSpPr>
          <p:nvPr>
            <p:ph type="title"/>
          </p:nvPr>
        </p:nvSpPr>
        <p:spPr>
          <a:xfrm>
            <a:off x="2514601" y="76200"/>
            <a:ext cx="7775575" cy="1176338"/>
          </a:xfrm>
        </p:spPr>
        <p:txBody>
          <a:bodyPr/>
          <a:lstStyle/>
          <a:p>
            <a:pPr>
              <a:defRPr/>
            </a:pPr>
            <a:r>
              <a:rPr lang="en-US" altLang="en-US" sz="4000" dirty="0">
                <a:solidFill>
                  <a:srgbClr val="FFFF00"/>
                </a:solidFill>
              </a:rPr>
              <a:t>Leg Pain</a:t>
            </a:r>
            <a:br>
              <a:rPr lang="en-US" altLang="en-US" sz="4000" dirty="0">
                <a:solidFill>
                  <a:srgbClr val="FFFF00"/>
                </a:solidFill>
              </a:rPr>
            </a:br>
            <a:r>
              <a:rPr lang="en-US" altLang="en-US" sz="4000" dirty="0">
                <a:solidFill>
                  <a:schemeClr val="tx1"/>
                </a:solidFill>
              </a:rPr>
              <a:t>Spinal Stenosis</a:t>
            </a:r>
            <a:br>
              <a:rPr lang="en-US" altLang="en-US" sz="4000" dirty="0">
                <a:solidFill>
                  <a:schemeClr val="tx1"/>
                </a:solidFill>
              </a:rPr>
            </a:br>
            <a:r>
              <a:rPr lang="en-US" altLang="en-US" sz="4000" dirty="0">
                <a:solidFill>
                  <a:schemeClr val="tx1"/>
                </a:solidFill>
              </a:rPr>
              <a:t>Treatment</a:t>
            </a:r>
          </a:p>
        </p:txBody>
      </p:sp>
      <p:sp>
        <p:nvSpPr>
          <p:cNvPr id="49155" name="Rectangle 3">
            <a:extLst>
              <a:ext uri="{FF2B5EF4-FFF2-40B4-BE49-F238E27FC236}">
                <a16:creationId xmlns:a16="http://schemas.microsoft.com/office/drawing/2014/main" id="{C53C2A67-C1DF-265D-BECD-8DFE17CB1664}"/>
              </a:ext>
            </a:extLst>
          </p:cNvPr>
          <p:cNvSpPr>
            <a:spLocks noGrp="1" noChangeArrowheads="1"/>
          </p:cNvSpPr>
          <p:nvPr>
            <p:ph type="body" idx="1"/>
          </p:nvPr>
        </p:nvSpPr>
        <p:spPr>
          <a:xfrm>
            <a:off x="1905000" y="3349625"/>
            <a:ext cx="6400800" cy="1600200"/>
          </a:xfrm>
        </p:spPr>
        <p:txBody>
          <a:bodyPr/>
          <a:lstStyle/>
          <a:p>
            <a:r>
              <a:rPr lang="en-US" altLang="en-US"/>
              <a:t>Diminish inflammation of facets</a:t>
            </a:r>
          </a:p>
          <a:p>
            <a:r>
              <a:rPr lang="en-US" altLang="en-US"/>
              <a:t>NSAID’S +/- physio.</a:t>
            </a:r>
          </a:p>
          <a:p>
            <a:r>
              <a:rPr lang="en-US" altLang="en-US"/>
              <a:t>NSAID’S &amp; brace</a:t>
            </a:r>
          </a:p>
          <a:p>
            <a:r>
              <a:rPr lang="en-US" altLang="en-US"/>
              <a:t>Neuropathic pain </a:t>
            </a:r>
            <a:r>
              <a:rPr lang="en-US" altLang="en-US" sz="1000"/>
              <a:t>medication</a:t>
            </a:r>
          </a:p>
          <a:p>
            <a:r>
              <a:rPr lang="en-US" altLang="en-US"/>
              <a:t>Epidural steroid</a:t>
            </a:r>
          </a:p>
          <a:p>
            <a:r>
              <a:rPr lang="en-US" altLang="en-US"/>
              <a:t>Live with the pain</a:t>
            </a:r>
          </a:p>
          <a:p>
            <a:r>
              <a:rPr lang="en-US" altLang="en-US"/>
              <a:t>Decompression +/- fusion</a:t>
            </a:r>
          </a:p>
          <a:p>
            <a:r>
              <a:rPr lang="en-US" altLang="en-US"/>
              <a:t>MRI, only for pre-op planning</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5CA345C-EFBD-DEC6-A768-B9918168CE0D}"/>
              </a:ext>
            </a:extLst>
          </p:cNvPr>
          <p:cNvSpPr>
            <a:spLocks noGrp="1" noChangeArrowheads="1"/>
          </p:cNvSpPr>
          <p:nvPr>
            <p:ph type="title"/>
          </p:nvPr>
        </p:nvSpPr>
        <p:spPr/>
        <p:txBody>
          <a:bodyPr/>
          <a:lstStyle/>
          <a:p>
            <a:pPr eaLnBrk="1" hangingPunct="1">
              <a:defRPr/>
            </a:pPr>
            <a:r>
              <a:rPr lang="en-US" altLang="en-US"/>
              <a:t>Summary</a:t>
            </a:r>
          </a:p>
        </p:txBody>
      </p:sp>
      <p:sp>
        <p:nvSpPr>
          <p:cNvPr id="50179" name="Rectangle 3">
            <a:extLst>
              <a:ext uri="{FF2B5EF4-FFF2-40B4-BE49-F238E27FC236}">
                <a16:creationId xmlns:a16="http://schemas.microsoft.com/office/drawing/2014/main" id="{16AA7C04-CC27-6E0C-F33A-6DB55A464A37}"/>
              </a:ext>
            </a:extLst>
          </p:cNvPr>
          <p:cNvSpPr>
            <a:spLocks noGrp="1" noChangeArrowheads="1"/>
          </p:cNvSpPr>
          <p:nvPr>
            <p:ph type="body" idx="1"/>
          </p:nvPr>
        </p:nvSpPr>
        <p:spPr/>
        <p:txBody>
          <a:bodyPr/>
          <a:lstStyle/>
          <a:p>
            <a:pPr eaLnBrk="1" hangingPunct="1"/>
            <a:r>
              <a:rPr lang="en-US" altLang="en-US"/>
              <a:t>I Can Fix:</a:t>
            </a:r>
          </a:p>
          <a:p>
            <a:pPr lvl="1" eaLnBrk="1" hangingPunct="1"/>
            <a:r>
              <a:rPr lang="en-US" altLang="en-US"/>
              <a:t>disc protrusions</a:t>
            </a:r>
          </a:p>
          <a:p>
            <a:pPr lvl="1" eaLnBrk="1" hangingPunct="1"/>
            <a:r>
              <a:rPr lang="en-US" altLang="en-US"/>
              <a:t>spinal stenosis</a:t>
            </a:r>
          </a:p>
          <a:p>
            <a:pPr lvl="1" eaLnBrk="1" hangingPunct="1"/>
            <a:r>
              <a:rPr lang="en-US" altLang="en-US"/>
              <a:t>Fractures</a:t>
            </a:r>
          </a:p>
          <a:p>
            <a:pPr lvl="1" eaLnBrk="1" hangingPunct="1"/>
            <a:r>
              <a:rPr lang="en-US" altLang="en-US"/>
              <a:t>tumors / infection</a:t>
            </a:r>
          </a:p>
          <a:p>
            <a:pPr eaLnBrk="1" hangingPunct="1"/>
            <a:r>
              <a:rPr lang="en-US" altLang="en-US"/>
              <a:t>I Can’t Fix</a:t>
            </a:r>
          </a:p>
          <a:p>
            <a:pPr lvl="1" eaLnBrk="1" hangingPunct="1"/>
            <a:r>
              <a:rPr lang="en-US" altLang="en-US"/>
              <a:t>chronic mechanical back pain</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E289BFEF-D7DB-61CA-4851-F97DD365455C}"/>
              </a:ext>
            </a:extLst>
          </p:cNvPr>
          <p:cNvSpPr>
            <a:spLocks noGrp="1" noChangeArrowheads="1"/>
          </p:cNvSpPr>
          <p:nvPr>
            <p:ph type="title"/>
          </p:nvPr>
        </p:nvSpPr>
        <p:spPr/>
        <p:txBody>
          <a:bodyPr/>
          <a:lstStyle/>
          <a:p>
            <a:pPr>
              <a:defRPr/>
            </a:pPr>
            <a:r>
              <a:rPr lang="en-CA" altLang="en-US"/>
              <a:t>Any Questions?</a:t>
            </a:r>
          </a:p>
        </p:txBody>
      </p:sp>
      <p:sp>
        <p:nvSpPr>
          <p:cNvPr id="51203" name="Rectangle 3">
            <a:extLst>
              <a:ext uri="{FF2B5EF4-FFF2-40B4-BE49-F238E27FC236}">
                <a16:creationId xmlns:a16="http://schemas.microsoft.com/office/drawing/2014/main" id="{47F84D75-35DB-DEBA-730C-B486FF897FD6}"/>
              </a:ext>
            </a:extLst>
          </p:cNvPr>
          <p:cNvSpPr>
            <a:spLocks noGrp="1" noChangeArrowheads="1"/>
          </p:cNvSpPr>
          <p:nvPr>
            <p:ph type="body" idx="1"/>
          </p:nvPr>
        </p:nvSpPr>
        <p:spPr/>
        <p:txBody>
          <a:bodyPr/>
          <a:lstStyle/>
          <a:p>
            <a:pPr>
              <a:buFont typeface="Monotype Sorts" charset="2"/>
              <a:buNone/>
            </a:pPr>
            <a:endParaRPr lang="en-CA" altLang="en-US"/>
          </a:p>
        </p:txBody>
      </p:sp>
      <p:pic>
        <p:nvPicPr>
          <p:cNvPr id="51204" name="Picture 4">
            <a:extLst>
              <a:ext uri="{FF2B5EF4-FFF2-40B4-BE49-F238E27FC236}">
                <a16:creationId xmlns:a16="http://schemas.microsoft.com/office/drawing/2014/main" id="{EC02E4CE-CE7E-806B-95C8-C9000892B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981200"/>
            <a:ext cx="6350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D: Referrals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6104" t="25774" r="12117" b="23736"/>
          <a:stretch/>
        </p:blipFill>
        <p:spPr>
          <a:xfrm>
            <a:off x="2623288" y="1268963"/>
            <a:ext cx="4925177" cy="4609322"/>
          </a:xfrm>
        </p:spPr>
      </p:pic>
    </p:spTree>
    <p:extLst>
      <p:ext uri="{BB962C8B-B14F-4D97-AF65-F5344CB8AC3E}">
        <p14:creationId xmlns:p14="http://schemas.microsoft.com/office/powerpoint/2010/main" val="4084010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Imaging</a:t>
            </a:r>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dirty="0"/>
              <a:t>In the absence of red flags, the guidelines from the American College of Radiology and Canadian Association of Radiologists do not recommend any imaging initially. </a:t>
            </a:r>
          </a:p>
          <a:p>
            <a:pPr>
              <a:buFont typeface="Arial" panose="020B0604020202020204" pitchFamily="34" charset="0"/>
              <a:buChar char="•"/>
            </a:pPr>
            <a:endParaRPr lang="en-US" dirty="0"/>
          </a:p>
          <a:p>
            <a:pPr>
              <a:buFont typeface="Arial" panose="020B0604020202020204" pitchFamily="34" charset="0"/>
              <a:buChar char="•"/>
            </a:pPr>
            <a:r>
              <a:rPr lang="en-US" dirty="0"/>
              <a:t>Leg dominant pain that is not responding to 6 weeks of appropriate conservative management or progressive neurological signs</a:t>
            </a:r>
          </a:p>
          <a:p>
            <a:pPr>
              <a:buFont typeface="Arial" panose="020B0604020202020204" pitchFamily="34" charset="0"/>
              <a:buChar char="•"/>
            </a:pPr>
            <a:endParaRPr lang="en-US" dirty="0"/>
          </a:p>
          <a:p>
            <a:pPr>
              <a:buFont typeface="Arial" panose="020B0604020202020204" pitchFamily="34" charset="0"/>
              <a:buChar char="•"/>
            </a:pPr>
            <a:r>
              <a:rPr lang="en-US" dirty="0"/>
              <a:t>Choosing Wisely Canada</a:t>
            </a:r>
          </a:p>
          <a:p>
            <a:pPr marL="0" indent="0">
              <a:buNone/>
            </a:pPr>
            <a:r>
              <a:rPr lang="en-US" dirty="0"/>
              <a:t> </a:t>
            </a:r>
            <a:r>
              <a:rPr lang="en-US" sz="2100" dirty="0">
                <a:hlinkClick r:id="rId3"/>
              </a:rPr>
              <a:t>https://choosingwiselycanada.org/pamphlet/imaging-tests-for-lower-back-pain/</a:t>
            </a:r>
            <a:endParaRPr lang="en-US" sz="2100" dirty="0"/>
          </a:p>
          <a:p>
            <a:pPr marL="0" indent="0"/>
            <a:endParaRPr lang="en-US" dirty="0">
              <a:solidFill>
                <a:srgbClr val="FF0000"/>
              </a:solidFill>
            </a:endParaRPr>
          </a:p>
          <a:p>
            <a:pPr marL="0" indent="0"/>
            <a:endParaRPr lang="en-US" dirty="0">
              <a:solidFill>
                <a:srgbClr val="FF0000"/>
              </a:solidFill>
            </a:endParaRPr>
          </a:p>
        </p:txBody>
      </p:sp>
    </p:spTree>
    <p:extLst>
      <p:ext uri="{BB962C8B-B14F-4D97-AF65-F5344CB8AC3E}">
        <p14:creationId xmlns:p14="http://schemas.microsoft.com/office/powerpoint/2010/main" val="215611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600" y="1465006"/>
            <a:ext cx="10490199" cy="4975123"/>
          </a:xfrm>
        </p:spPr>
        <p:txBody>
          <a:bodyPr>
            <a:normAutofit fontScale="85000" lnSpcReduction="20000"/>
          </a:bodyPr>
          <a:lstStyle/>
          <a:p>
            <a:pPr>
              <a:buFont typeface="Arial" panose="020B0604020202020204" pitchFamily="34" charset="0"/>
              <a:buChar char="•"/>
            </a:pPr>
            <a:r>
              <a:rPr lang="en-US" dirty="0"/>
              <a:t>Active based therapy</a:t>
            </a:r>
          </a:p>
          <a:p>
            <a:pPr>
              <a:buFont typeface="Arial" panose="020B0604020202020204" pitchFamily="34" charset="0"/>
              <a:buChar char="•"/>
            </a:pPr>
            <a:r>
              <a:rPr lang="en-US" dirty="0"/>
              <a:t>Physiotherapy – public and private</a:t>
            </a:r>
          </a:p>
          <a:p>
            <a:pPr>
              <a:buFont typeface="Arial" panose="020B0604020202020204" pitchFamily="34" charset="0"/>
              <a:buChar char="•"/>
            </a:pPr>
            <a:r>
              <a:rPr lang="en-US" dirty="0"/>
              <a:t>Sports Medicine</a:t>
            </a:r>
          </a:p>
          <a:p>
            <a:pPr>
              <a:buFont typeface="Arial" panose="020B0604020202020204" pitchFamily="34" charset="0"/>
              <a:buChar char="•"/>
            </a:pPr>
            <a:r>
              <a:rPr lang="en-US" dirty="0"/>
              <a:t>Massage</a:t>
            </a:r>
          </a:p>
          <a:p>
            <a:pPr>
              <a:buFont typeface="Arial" panose="020B0604020202020204" pitchFamily="34" charset="0"/>
              <a:buChar char="•"/>
            </a:pPr>
            <a:r>
              <a:rPr lang="en-US" dirty="0"/>
              <a:t>Chiropractor</a:t>
            </a:r>
          </a:p>
          <a:p>
            <a:pPr>
              <a:buFont typeface="Arial" panose="020B0604020202020204" pitchFamily="34" charset="0"/>
              <a:buChar char="•"/>
            </a:pPr>
            <a:r>
              <a:rPr lang="en-US" dirty="0"/>
              <a:t>Acupuncture/ Dry Needling</a:t>
            </a:r>
          </a:p>
          <a:p>
            <a:pPr>
              <a:buFont typeface="Arial" panose="020B0604020202020204" pitchFamily="34" charset="0"/>
              <a:buChar char="•"/>
            </a:pPr>
            <a:r>
              <a:rPr lang="en-US" dirty="0"/>
              <a:t>Osteopath</a:t>
            </a:r>
          </a:p>
          <a:p>
            <a:pPr>
              <a:buFont typeface="Arial" panose="020B0604020202020204" pitchFamily="34" charset="0"/>
              <a:buChar char="•"/>
            </a:pPr>
            <a:r>
              <a:rPr lang="en-US" dirty="0"/>
              <a:t>Kinesiology</a:t>
            </a:r>
          </a:p>
          <a:p>
            <a:pPr>
              <a:buFont typeface="Arial" panose="020B0604020202020204" pitchFamily="34" charset="0"/>
              <a:buChar char="•"/>
            </a:pPr>
            <a:r>
              <a:rPr lang="en-US" dirty="0"/>
              <a:t>Community exercise programs, pools, etc.</a:t>
            </a:r>
          </a:p>
          <a:p>
            <a:pPr marL="0" indent="0">
              <a:buNone/>
            </a:pPr>
            <a:endParaRPr lang="en-US" dirty="0"/>
          </a:p>
          <a:p>
            <a:pPr marL="0" indent="0">
              <a:buNone/>
            </a:pPr>
            <a:r>
              <a:rPr lang="en-US" sz="1600" dirty="0"/>
              <a:t>TOP Guidelines, Almeida et al (2018); </a:t>
            </a:r>
            <a:r>
              <a:rPr lang="en-US" sz="1600" dirty="0" err="1"/>
              <a:t>Dilitto</a:t>
            </a:r>
            <a:r>
              <a:rPr lang="en-US" sz="1600" dirty="0"/>
              <a:t> et al (2021)</a:t>
            </a:r>
          </a:p>
          <a:p>
            <a:endParaRPr lang="en-CA" dirty="0"/>
          </a:p>
        </p:txBody>
      </p:sp>
      <p:sp>
        <p:nvSpPr>
          <p:cNvPr id="3" name="Title 2"/>
          <p:cNvSpPr>
            <a:spLocks noGrp="1"/>
          </p:cNvSpPr>
          <p:nvPr>
            <p:ph type="title"/>
          </p:nvPr>
        </p:nvSpPr>
        <p:spPr/>
        <p:txBody>
          <a:bodyPr/>
          <a:lstStyle/>
          <a:p>
            <a:r>
              <a:rPr lang="en-US" dirty="0"/>
              <a:t>Conservative Management Therapies</a:t>
            </a:r>
            <a:endParaRPr lang="en-CA" dirty="0"/>
          </a:p>
        </p:txBody>
      </p:sp>
    </p:spTree>
    <p:extLst>
      <p:ext uri="{BB962C8B-B14F-4D97-AF65-F5344CB8AC3E}">
        <p14:creationId xmlns:p14="http://schemas.microsoft.com/office/powerpoint/2010/main" val="967576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City Hospital LBP Pathway</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dirty="0"/>
              <a:t>Referral is triaged by a PT</a:t>
            </a:r>
          </a:p>
          <a:p>
            <a:pPr>
              <a:buFont typeface="Arial" panose="020B0604020202020204" pitchFamily="34" charset="0"/>
              <a:buChar char="•"/>
            </a:pPr>
            <a:r>
              <a:rPr lang="en-US" dirty="0"/>
              <a:t>Urgent acute (&lt; 6 weeks) radiculopathy/ radicular pain</a:t>
            </a:r>
          </a:p>
          <a:p>
            <a:pPr>
              <a:buFont typeface="Arial" panose="020B0604020202020204" pitchFamily="34" charset="0"/>
              <a:buChar char="•"/>
            </a:pPr>
            <a:r>
              <a:rPr lang="en-US" dirty="0"/>
              <a:t>Non- urgent sent a letter about physiotherapy and LBP</a:t>
            </a:r>
          </a:p>
          <a:p>
            <a:pPr>
              <a:buFont typeface="Arial" panose="020B0604020202020204" pitchFamily="34" charset="0"/>
              <a:buChar char="•"/>
            </a:pPr>
            <a:r>
              <a:rPr lang="en-US" dirty="0"/>
              <a:t>Patients that call back are triaged on the phone for red flags and group criteria</a:t>
            </a:r>
          </a:p>
          <a:p>
            <a:pPr>
              <a:buFont typeface="Arial" panose="020B0604020202020204" pitchFamily="34" charset="0"/>
              <a:buChar char="•"/>
            </a:pPr>
            <a:r>
              <a:rPr lang="en-US" dirty="0"/>
              <a:t>Booked for individual or group education </a:t>
            </a:r>
          </a:p>
          <a:p>
            <a:pPr>
              <a:buFont typeface="Arial" panose="020B0604020202020204" pitchFamily="34" charset="0"/>
              <a:buChar char="•"/>
            </a:pPr>
            <a:r>
              <a:rPr lang="en-US" dirty="0"/>
              <a:t>Those that attend group have a follow up phone appointment to determine if they need an individual assessment</a:t>
            </a:r>
          </a:p>
        </p:txBody>
      </p:sp>
    </p:spTree>
    <p:extLst>
      <p:ext uri="{BB962C8B-B14F-4D97-AF65-F5344CB8AC3E}">
        <p14:creationId xmlns:p14="http://schemas.microsoft.com/office/powerpoint/2010/main" val="2531791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Resources (</a:t>
            </a:r>
            <a:r>
              <a:rPr lang="en-US" dirty="0">
                <a:solidFill>
                  <a:srgbClr val="FF0000"/>
                </a:solidFill>
              </a:rPr>
              <a:t>See QR Code Handout</a:t>
            </a:r>
            <a:r>
              <a:rPr lang="en-US" dirty="0"/>
              <a:t>)</a:t>
            </a:r>
            <a:br>
              <a:rPr lang="en-US" dirty="0"/>
            </a:br>
            <a:endParaRPr lang="en-US" dirty="0"/>
          </a:p>
        </p:txBody>
      </p:sp>
      <p:sp>
        <p:nvSpPr>
          <p:cNvPr id="3" name="Content Placeholder 2"/>
          <p:cNvSpPr>
            <a:spLocks noGrp="1"/>
          </p:cNvSpPr>
          <p:nvPr>
            <p:ph idx="1"/>
          </p:nvPr>
        </p:nvSpPr>
        <p:spPr>
          <a:xfrm>
            <a:off x="850900" y="989447"/>
            <a:ext cx="10490199" cy="4879105"/>
          </a:xfrm>
        </p:spPr>
        <p:txBody>
          <a:bodyPr>
            <a:normAutofit fontScale="92500"/>
          </a:bodyPr>
          <a:lstStyle/>
          <a:p>
            <a:pPr>
              <a:buFont typeface="Arial" panose="020B0604020202020204" pitchFamily="34" charset="0"/>
              <a:buChar char="•"/>
            </a:pPr>
            <a:r>
              <a:rPr lang="en-US" dirty="0"/>
              <a:t>CORE Back Tool </a:t>
            </a:r>
            <a:r>
              <a:rPr lang="en-US" sz="1500" dirty="0"/>
              <a:t>https://cep.health/media/uploaded/CEP_CORE_Back_2016.pdf</a:t>
            </a:r>
          </a:p>
          <a:p>
            <a:pPr>
              <a:buFont typeface="Arial" panose="020B0604020202020204" pitchFamily="34" charset="0"/>
              <a:buChar char="•"/>
            </a:pPr>
            <a:r>
              <a:rPr lang="en-US" dirty="0"/>
              <a:t>User guide CORE LBP Tool </a:t>
            </a:r>
            <a:r>
              <a:rPr lang="en-US" sz="1500" dirty="0"/>
              <a:t>https://www.health.gov.on.ca/en/pro/programs/ecfa/docs/lb_tk_core_tool_guide_c.pdf</a:t>
            </a:r>
          </a:p>
          <a:p>
            <a:pPr>
              <a:buFont typeface="Arial" panose="020B0604020202020204" pitchFamily="34" charset="0"/>
              <a:buChar char="•"/>
            </a:pPr>
            <a:r>
              <a:rPr lang="en-US" dirty="0"/>
              <a:t>Saskatchewan Health Authority- Online training course </a:t>
            </a:r>
            <a:r>
              <a:rPr lang="en-US" sz="1500" dirty="0"/>
              <a:t>https://www.saskhealthauthority.ca/our-organization/quality-care-patient-safety/quality-improvement/stewardship-and-clinical-appropriateness/clinical-pathways/spine-pathway/spine-pathway-provider-information/spine-pathway-online-0</a:t>
            </a:r>
            <a:endParaRPr lang="en-US" dirty="0"/>
          </a:p>
          <a:p>
            <a:pPr>
              <a:buFont typeface="Arial" panose="020B0604020202020204" pitchFamily="34" charset="0"/>
              <a:buChar char="•"/>
            </a:pPr>
            <a:r>
              <a:rPr lang="en-US" dirty="0"/>
              <a:t>LBP Rapid Access Clinics </a:t>
            </a:r>
            <a:r>
              <a:rPr lang="en-US" sz="1500" dirty="0">
                <a:hlinkClick r:id="rId3"/>
              </a:rPr>
              <a:t>Tips for Your Low Back - RAPID ACCESS CLINIC LOW BACK PAIN (lowbackrac.ca)</a:t>
            </a:r>
            <a:endParaRPr lang="en-US" sz="1500" dirty="0"/>
          </a:p>
          <a:p>
            <a:pPr>
              <a:buFont typeface="Arial" panose="020B0604020202020204" pitchFamily="34" charset="0"/>
              <a:buChar char="•"/>
            </a:pPr>
            <a:r>
              <a:rPr lang="en-US" dirty="0"/>
              <a:t>Summary Guidelines PHC Management of LBP </a:t>
            </a:r>
            <a:r>
              <a:rPr lang="en-US" sz="1500" dirty="0">
                <a:hlinkClick r:id="rId4"/>
              </a:rPr>
              <a:t>https://actt.albertadoctors.org/media/vcbnw2r3/lbp-summary.pdf</a:t>
            </a:r>
            <a:r>
              <a:rPr lang="en-US" sz="1500" dirty="0"/>
              <a:t>  </a:t>
            </a:r>
          </a:p>
          <a:p>
            <a:pPr>
              <a:buFont typeface="Arial" panose="020B0604020202020204" pitchFamily="34" charset="0"/>
              <a:buChar char="•"/>
            </a:pPr>
            <a:r>
              <a:rPr lang="en-US" dirty="0"/>
              <a:t>Alberta TOP Guidelines for LBP </a:t>
            </a:r>
            <a:r>
              <a:rPr lang="en-US" sz="1500" dirty="0"/>
              <a:t>https://actt.albertadoctors.org/media/zpgdhot5/lbp-guideline.pdf</a:t>
            </a:r>
          </a:p>
          <a:p>
            <a:pPr>
              <a:buFont typeface="Arial" panose="020B0604020202020204" pitchFamily="34" charset="0"/>
              <a:buChar char="•"/>
            </a:pPr>
            <a:r>
              <a:rPr lang="en-US" dirty="0"/>
              <a:t>Bridge the </a:t>
            </a:r>
            <a:r>
              <a:rPr lang="en-US" dirty="0" err="1"/>
              <a:t>Gapp</a:t>
            </a:r>
            <a:r>
              <a:rPr lang="en-US" dirty="0"/>
              <a:t> (Power Over Pain Portal) </a:t>
            </a:r>
            <a:r>
              <a:rPr lang="en-US" sz="1500" dirty="0"/>
              <a:t>https://nl.bridgethegapp.ca/adult/</a:t>
            </a:r>
          </a:p>
        </p:txBody>
      </p:sp>
    </p:spTree>
    <p:extLst>
      <p:ext uri="{BB962C8B-B14F-4D97-AF65-F5344CB8AC3E}">
        <p14:creationId xmlns:p14="http://schemas.microsoft.com/office/powerpoint/2010/main" val="3517689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A: Subjective History</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32244" t="14700" r="36399" b="16415"/>
          <a:stretch/>
        </p:blipFill>
        <p:spPr>
          <a:xfrm>
            <a:off x="2774937" y="953728"/>
            <a:ext cx="4683967" cy="5768415"/>
          </a:xfrm>
        </p:spPr>
      </p:pic>
    </p:spTree>
    <p:extLst>
      <p:ext uri="{BB962C8B-B14F-4D97-AF65-F5344CB8AC3E}">
        <p14:creationId xmlns:p14="http://schemas.microsoft.com/office/powerpoint/2010/main" val="3399680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5915" y="2105113"/>
            <a:ext cx="5181600" cy="1325563"/>
          </a:xfrm>
        </p:spPr>
        <p:txBody>
          <a:bodyPr/>
          <a:lstStyle/>
          <a:p>
            <a:r>
              <a:rPr lang="en-US" dirty="0"/>
              <a:t>Thank-You</a:t>
            </a:r>
            <a:br>
              <a:rPr lang="en-CA" dirty="0"/>
            </a:br>
            <a:endParaRPr lang="en-CA" dirty="0"/>
          </a:p>
        </p:txBody>
      </p:sp>
      <p:pic>
        <p:nvPicPr>
          <p:cNvPr id="6" name="Picture 3">
            <a:extLst>
              <a:ext uri="{FF2B5EF4-FFF2-40B4-BE49-F238E27FC236}">
                <a16:creationId xmlns:a16="http://schemas.microsoft.com/office/drawing/2014/main" id="{3084C386-0959-41CE-8D2F-891B3F43244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45915" y="2837386"/>
            <a:ext cx="3780229" cy="378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35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14F2-9C9A-CC70-B5EB-5483FCE600DF}"/>
              </a:ext>
            </a:extLst>
          </p:cNvPr>
          <p:cNvSpPr>
            <a:spLocks noGrp="1"/>
          </p:cNvSpPr>
          <p:nvPr>
            <p:ph type="title"/>
          </p:nvPr>
        </p:nvSpPr>
        <p:spPr>
          <a:xfrm>
            <a:off x="914400" y="209984"/>
            <a:ext cx="5181600" cy="1325563"/>
          </a:xfrm>
        </p:spPr>
        <p:txBody>
          <a:bodyPr/>
          <a:lstStyle/>
          <a:p>
            <a:r>
              <a:rPr lang="en-CA" dirty="0"/>
              <a:t>Evaluation</a:t>
            </a:r>
          </a:p>
        </p:txBody>
      </p:sp>
      <p:sp>
        <p:nvSpPr>
          <p:cNvPr id="3" name="Content Placeholder 2">
            <a:extLst>
              <a:ext uri="{FF2B5EF4-FFF2-40B4-BE49-F238E27FC236}">
                <a16:creationId xmlns:a16="http://schemas.microsoft.com/office/drawing/2014/main" id="{3078DF31-5B26-D4CF-A643-0D07963842A7}"/>
              </a:ext>
            </a:extLst>
          </p:cNvPr>
          <p:cNvSpPr>
            <a:spLocks noGrp="1"/>
          </p:cNvSpPr>
          <p:nvPr>
            <p:ph sz="half" idx="1"/>
          </p:nvPr>
        </p:nvSpPr>
        <p:spPr>
          <a:xfrm>
            <a:off x="914400" y="1535547"/>
            <a:ext cx="5181600" cy="3215769"/>
          </a:xfrm>
        </p:spPr>
        <p:txBody>
          <a:bodyPr/>
          <a:lstStyle/>
          <a:p>
            <a:pPr marL="0" indent="0">
              <a:buNone/>
            </a:pPr>
            <a:r>
              <a:rPr lang="en-CA" dirty="0"/>
              <a:t>Please take a moment to provide some feedback on this event</a:t>
            </a:r>
          </a:p>
          <a:p>
            <a:pPr marL="0" indent="0">
              <a:buNone/>
            </a:pPr>
            <a:endParaRPr lang="en-CA" dirty="0"/>
          </a:p>
          <a:p>
            <a:pPr marL="0" indent="0">
              <a:buNone/>
            </a:pPr>
            <a:endParaRPr lang="en-CA" dirty="0"/>
          </a:p>
        </p:txBody>
      </p:sp>
      <p:pic>
        <p:nvPicPr>
          <p:cNvPr id="5" name="Picture 4" descr="A picture containing pattern, square, stitch, monochrome&#10;&#10;Description automatically generated">
            <a:extLst>
              <a:ext uri="{FF2B5EF4-FFF2-40B4-BE49-F238E27FC236}">
                <a16:creationId xmlns:a16="http://schemas.microsoft.com/office/drawing/2014/main" id="{12F783C9-CEBC-9DF7-2B85-5ECD7D2FC25D}"/>
              </a:ext>
            </a:extLst>
          </p:cNvPr>
          <p:cNvPicPr>
            <a:picLocks noChangeAspect="1"/>
          </p:cNvPicPr>
          <p:nvPr/>
        </p:nvPicPr>
        <p:blipFill>
          <a:blip r:embed="rId2"/>
          <a:stretch>
            <a:fillRect/>
          </a:stretch>
        </p:blipFill>
        <p:spPr>
          <a:xfrm>
            <a:off x="2110740" y="2861110"/>
            <a:ext cx="2788920" cy="2849880"/>
          </a:xfrm>
          <a:prstGeom prst="rect">
            <a:avLst/>
          </a:prstGeom>
        </p:spPr>
      </p:pic>
    </p:spTree>
    <p:extLst>
      <p:ext uri="{BB962C8B-B14F-4D97-AF65-F5344CB8AC3E}">
        <p14:creationId xmlns:p14="http://schemas.microsoft.com/office/powerpoint/2010/main" val="1010124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References</a:t>
            </a:r>
          </a:p>
        </p:txBody>
      </p:sp>
      <p:sp>
        <p:nvSpPr>
          <p:cNvPr id="4" name="Content Placeholder 3"/>
          <p:cNvSpPr>
            <a:spLocks noGrp="1"/>
          </p:cNvSpPr>
          <p:nvPr>
            <p:ph idx="1"/>
          </p:nvPr>
        </p:nvSpPr>
        <p:spPr/>
        <p:txBody>
          <a:bodyPr>
            <a:normAutofit lnSpcReduction="10000"/>
          </a:bodyPr>
          <a:lstStyle/>
          <a:p>
            <a:pPr>
              <a:buFont typeface="Arial" panose="020B0604020202020204" pitchFamily="34" charset="0"/>
              <a:buChar char="•"/>
            </a:pPr>
            <a:r>
              <a:rPr lang="en-US" sz="1200" dirty="0"/>
              <a:t>Almeida, M., </a:t>
            </a:r>
            <a:r>
              <a:rPr lang="en-US" sz="1200" dirty="0" err="1"/>
              <a:t>Saragiotto</a:t>
            </a:r>
            <a:r>
              <a:rPr lang="en-US" sz="1200" dirty="0"/>
              <a:t>, B., Richards, B., &amp; Maher, C. G. (2018). Primary care management of non‐specific low back pain: key messages from recent clinical guidelines. </a:t>
            </a:r>
            <a:r>
              <a:rPr lang="en-US" sz="1200" i="1" dirty="0"/>
              <a:t>Medical Journal of Australia</a:t>
            </a:r>
            <a:r>
              <a:rPr lang="en-US" sz="1200" dirty="0"/>
              <a:t>, </a:t>
            </a:r>
            <a:r>
              <a:rPr lang="en-US" sz="1200" i="1" dirty="0"/>
              <a:t>208</a:t>
            </a:r>
            <a:r>
              <a:rPr lang="en-US" sz="1200" dirty="0"/>
              <a:t>(6), 272-275.</a:t>
            </a:r>
          </a:p>
          <a:p>
            <a:pPr>
              <a:buFont typeface="Arial" panose="020B0604020202020204" pitchFamily="34" charset="0"/>
              <a:buChar char="•"/>
            </a:pPr>
            <a:r>
              <a:rPr lang="en-US" sz="1200" dirty="0" err="1"/>
              <a:t>Brinjikji</a:t>
            </a:r>
            <a:r>
              <a:rPr lang="en-US" sz="1200" dirty="0"/>
              <a:t>, W., </a:t>
            </a:r>
            <a:r>
              <a:rPr lang="en-US" sz="1200" dirty="0" err="1"/>
              <a:t>Luetmer</a:t>
            </a:r>
            <a:r>
              <a:rPr lang="en-US" sz="1200" dirty="0"/>
              <a:t>, P. H., Comstock, B., </a:t>
            </a:r>
            <a:r>
              <a:rPr lang="en-US" sz="1200" dirty="0" err="1"/>
              <a:t>Bresnahan</a:t>
            </a:r>
            <a:r>
              <a:rPr lang="en-US" sz="1200" dirty="0"/>
              <a:t>, B. W., Chen, L. E., </a:t>
            </a:r>
            <a:r>
              <a:rPr lang="en-US" sz="1200" dirty="0" err="1"/>
              <a:t>Deyo</a:t>
            </a:r>
            <a:r>
              <a:rPr lang="en-US" sz="1200" dirty="0"/>
              <a:t>, R. A., ... &amp; </a:t>
            </a:r>
            <a:r>
              <a:rPr lang="en-US" sz="1200" dirty="0" err="1"/>
              <a:t>Jarvik</a:t>
            </a:r>
            <a:r>
              <a:rPr lang="en-US" sz="1200" dirty="0"/>
              <a:t>, J. G. (2015). Systematic literature review of imaging features of spinal degeneration in asymptomatic populations. </a:t>
            </a:r>
            <a:r>
              <a:rPr lang="en-US" sz="1200" i="1" dirty="0"/>
              <a:t>American journal of neuroradiology</a:t>
            </a:r>
            <a:r>
              <a:rPr lang="en-US" sz="1200" dirty="0"/>
              <a:t>, </a:t>
            </a:r>
            <a:r>
              <a:rPr lang="en-US" sz="1200" i="1" dirty="0"/>
              <a:t>36</a:t>
            </a:r>
            <a:r>
              <a:rPr lang="en-US" sz="1200" dirty="0"/>
              <a:t>(4), 811-816.</a:t>
            </a:r>
          </a:p>
          <a:p>
            <a:pPr>
              <a:buFont typeface="Arial" panose="020B0604020202020204" pitchFamily="34" charset="0"/>
              <a:buChar char="•"/>
            </a:pPr>
            <a:r>
              <a:rPr lang="en-US" sz="1200" dirty="0"/>
              <a:t>Chou, R., </a:t>
            </a:r>
            <a:r>
              <a:rPr lang="en-US" sz="1200" dirty="0" err="1"/>
              <a:t>Deyo</a:t>
            </a:r>
            <a:r>
              <a:rPr lang="en-US" sz="1200" dirty="0"/>
              <a:t>, R. A., &amp; </a:t>
            </a:r>
            <a:r>
              <a:rPr lang="en-US" sz="1200" dirty="0" err="1"/>
              <a:t>Jarvik</a:t>
            </a:r>
            <a:r>
              <a:rPr lang="en-US" sz="1200" dirty="0"/>
              <a:t>, J. G. (2012). Appropriate use of lumbar imaging for evaluation of low back pain. </a:t>
            </a:r>
            <a:r>
              <a:rPr lang="en-US" sz="1200" i="1" dirty="0"/>
              <a:t>Radiologic Clinics</a:t>
            </a:r>
            <a:r>
              <a:rPr lang="en-US" sz="1200" dirty="0"/>
              <a:t>, </a:t>
            </a:r>
            <a:r>
              <a:rPr lang="en-US" sz="1200" i="1" dirty="0"/>
              <a:t>50</a:t>
            </a:r>
            <a:r>
              <a:rPr lang="en-US" sz="1200" dirty="0"/>
              <a:t>(4), 569-585.</a:t>
            </a:r>
          </a:p>
          <a:p>
            <a:pPr>
              <a:buFont typeface="Arial" panose="020B0604020202020204" pitchFamily="34" charset="0"/>
              <a:buChar char="•"/>
            </a:pPr>
            <a:r>
              <a:rPr lang="en-US" sz="1200" dirty="0" err="1"/>
              <a:t>Dilitto</a:t>
            </a:r>
            <a:r>
              <a:rPr lang="en-US" sz="1200" dirty="0"/>
              <a:t> A, George S, et al. Interventions for the Management of Acute and Chronic Low Back Pain: Revision 2021 Clinical Practice Guidelines Linked to the International Classification of Functioning, Disability and Health From the Academy of </a:t>
            </a:r>
            <a:r>
              <a:rPr lang="en-US" sz="1200" dirty="0" err="1"/>
              <a:t>Orthopaedic</a:t>
            </a:r>
            <a:r>
              <a:rPr lang="en-US" sz="1200" dirty="0"/>
              <a:t> Physical Therapy of the American Physical Therapy Association J </a:t>
            </a:r>
            <a:r>
              <a:rPr lang="en-US" sz="1200" dirty="0" err="1"/>
              <a:t>Orthop</a:t>
            </a:r>
            <a:r>
              <a:rPr lang="en-US" sz="1200" dirty="0"/>
              <a:t> Sports Phys </a:t>
            </a:r>
            <a:r>
              <a:rPr lang="en-US" sz="1200" dirty="0" err="1"/>
              <a:t>Ther</a:t>
            </a:r>
            <a:r>
              <a:rPr lang="en-US" sz="1200" dirty="0"/>
              <a:t>. 2021;51(11)</a:t>
            </a:r>
          </a:p>
          <a:p>
            <a:pPr>
              <a:buFont typeface="Arial" panose="020B0604020202020204" pitchFamily="34" charset="0"/>
              <a:buChar char="•"/>
            </a:pPr>
            <a:r>
              <a:rPr lang="en-US" sz="1200" dirty="0" err="1"/>
              <a:t>Dziedzic</a:t>
            </a:r>
            <a:r>
              <a:rPr lang="en-US" sz="1200" dirty="0"/>
              <a:t> K, French S, Davis A, et al. </a:t>
            </a:r>
            <a:r>
              <a:rPr lang="en-US" sz="1200" i="1" dirty="0"/>
              <a:t>Implementation for musculoskeletal models of care in primary care settings: Theory, practice, evaluation and outcomes for musculoskeletal health in high-income economies. </a:t>
            </a:r>
            <a:r>
              <a:rPr lang="en-US" sz="1200" dirty="0"/>
              <a:t> Best Practice &amp; Research Clinical Rheumatology. 2016; 375-397.</a:t>
            </a:r>
          </a:p>
          <a:p>
            <a:pPr>
              <a:buFont typeface="Arial" panose="020B0604020202020204" pitchFamily="34" charset="0"/>
              <a:buChar char="•"/>
            </a:pPr>
            <a:r>
              <a:rPr lang="en-US" sz="1200" dirty="0"/>
              <a:t>Finucane, L. M., </a:t>
            </a:r>
            <a:r>
              <a:rPr lang="en-US" sz="1200" dirty="0" err="1"/>
              <a:t>Downie</a:t>
            </a:r>
            <a:r>
              <a:rPr lang="en-US" sz="1200" dirty="0"/>
              <a:t>, A., Mercer, C., </a:t>
            </a:r>
            <a:r>
              <a:rPr lang="en-US" sz="1200" dirty="0" err="1"/>
              <a:t>Greenhalgh</a:t>
            </a:r>
            <a:r>
              <a:rPr lang="en-US" sz="1200" dirty="0"/>
              <a:t>, S. M., </a:t>
            </a:r>
            <a:r>
              <a:rPr lang="en-US" sz="1200" dirty="0" err="1"/>
              <a:t>Boissonnault</a:t>
            </a:r>
            <a:r>
              <a:rPr lang="en-US" sz="1200" dirty="0"/>
              <a:t>, W. G., Pool-</a:t>
            </a:r>
            <a:r>
              <a:rPr lang="en-US" sz="1200" dirty="0" err="1"/>
              <a:t>Goudzwaard</a:t>
            </a:r>
            <a:r>
              <a:rPr lang="en-US" sz="1200" dirty="0"/>
              <a:t>, A. L., ... &amp; </a:t>
            </a:r>
            <a:r>
              <a:rPr lang="en-US" sz="1200" dirty="0" err="1"/>
              <a:t>Selfe</a:t>
            </a:r>
            <a:r>
              <a:rPr lang="en-US" sz="1200" dirty="0"/>
              <a:t>, J. (2020). International framework for red flags for potential serious spinal pathologies. </a:t>
            </a:r>
            <a:r>
              <a:rPr lang="en-US" sz="1200" i="1" dirty="0"/>
              <a:t>journal of </a:t>
            </a:r>
            <a:r>
              <a:rPr lang="en-US" sz="1200" i="1" dirty="0" err="1"/>
              <a:t>orthopaedic</a:t>
            </a:r>
            <a:r>
              <a:rPr lang="en-US" sz="1200" i="1" dirty="0"/>
              <a:t> &amp; sports physical therapy</a:t>
            </a:r>
            <a:r>
              <a:rPr lang="en-US" sz="1200" dirty="0"/>
              <a:t>, </a:t>
            </a:r>
            <a:r>
              <a:rPr lang="en-US" sz="1200" i="1" dirty="0"/>
              <a:t>50</a:t>
            </a:r>
            <a:r>
              <a:rPr lang="en-US" sz="1200" dirty="0"/>
              <a:t>(7), 350-372.</a:t>
            </a:r>
          </a:p>
          <a:p>
            <a:pPr>
              <a:buFont typeface="Arial" panose="020B0604020202020204" pitchFamily="34" charset="0"/>
              <a:buChar char="•"/>
            </a:pPr>
            <a:r>
              <a:rPr lang="en-US" sz="1200" dirty="0"/>
              <a:t>Foster N, Mullis R, Hill J, et al. </a:t>
            </a:r>
            <a:r>
              <a:rPr lang="en-US" sz="1200" i="1" dirty="0"/>
              <a:t>Effect of stratified care for low back pain in family practice (</a:t>
            </a:r>
            <a:r>
              <a:rPr lang="en-US" sz="1200" i="1" dirty="0" err="1"/>
              <a:t>IMPaCT</a:t>
            </a:r>
            <a:r>
              <a:rPr lang="en-US" sz="1200" i="1" dirty="0"/>
              <a:t> Back): A prospective population-based sequential comparison. </a:t>
            </a:r>
            <a:r>
              <a:rPr lang="en-US" sz="1200" dirty="0"/>
              <a:t>An Fam Med. 2014; 12(2):102-111.</a:t>
            </a:r>
          </a:p>
          <a:p>
            <a:pPr>
              <a:buFont typeface="Arial" panose="020B0604020202020204" pitchFamily="34" charset="0"/>
              <a:buChar char="•"/>
            </a:pPr>
            <a:r>
              <a:rPr lang="en-US" sz="1200" dirty="0"/>
              <a:t>Global Burden of Disease. </a:t>
            </a:r>
            <a:r>
              <a:rPr lang="en-US" sz="1200" i="1" dirty="0"/>
              <a:t>Global, regional, and national incidence, prevalence, and years lived with disability for 328 diseases and injuries for195 countries, 1990–2016: a systematic analysis for the Global Burden of Disease Study 2016. </a:t>
            </a:r>
            <a:r>
              <a:rPr lang="en-US" sz="1200" dirty="0"/>
              <a:t>Lancet. 2017; 390-1112-59.</a:t>
            </a:r>
            <a:endParaRPr lang="en-US" sz="1200" i="1" dirty="0"/>
          </a:p>
          <a:p>
            <a:pPr>
              <a:buFont typeface="Arial" panose="020B0604020202020204" pitchFamily="34" charset="0"/>
              <a:buChar char="•"/>
            </a:pPr>
            <a:r>
              <a:rPr lang="en-US" sz="1200" dirty="0"/>
              <a:t>Hall, H., McIntosh, G., &amp; Boyle, C. (2009). Effectiveness of a low back pain classification system. </a:t>
            </a:r>
            <a:r>
              <a:rPr lang="en-US" sz="1200" i="1" dirty="0"/>
              <a:t>The Spine Journal</a:t>
            </a:r>
            <a:r>
              <a:rPr lang="en-US" sz="1200" dirty="0"/>
              <a:t>, </a:t>
            </a:r>
            <a:r>
              <a:rPr lang="en-US" sz="1200" i="1" dirty="0"/>
              <a:t>9</a:t>
            </a:r>
            <a:r>
              <a:rPr lang="en-US" sz="1200" dirty="0"/>
              <a:t>(8), 648-657.</a:t>
            </a:r>
          </a:p>
          <a:p>
            <a:pPr>
              <a:buFont typeface="Arial" panose="020B0604020202020204" pitchFamily="34" charset="0"/>
              <a:buChar char="•"/>
            </a:pPr>
            <a:endParaRPr lang="en-US" sz="1200" dirty="0"/>
          </a:p>
          <a:p>
            <a:pPr marL="0" indent="0"/>
            <a:endParaRPr lang="en-US" dirty="0"/>
          </a:p>
        </p:txBody>
      </p:sp>
    </p:spTree>
    <p:extLst>
      <p:ext uri="{BB962C8B-B14F-4D97-AF65-F5344CB8AC3E}">
        <p14:creationId xmlns:p14="http://schemas.microsoft.com/office/powerpoint/2010/main" val="24122793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22E58-DCB9-6743-B9D5-B279B283831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54E2800-11B3-3C4E-8C2D-FE19D7C76580}"/>
              </a:ext>
            </a:extLst>
          </p:cNvPr>
          <p:cNvSpPr>
            <a:spLocks noGrp="1"/>
          </p:cNvSpPr>
          <p:nvPr>
            <p:ph idx="1"/>
          </p:nvPr>
        </p:nvSpPr>
        <p:spPr/>
        <p:txBody>
          <a:bodyPr>
            <a:normAutofit/>
          </a:bodyPr>
          <a:lstStyle/>
          <a:p>
            <a:pPr>
              <a:buFont typeface="Arial" panose="020B0604020202020204" pitchFamily="34" charset="0"/>
              <a:buChar char="•"/>
            </a:pPr>
            <a:r>
              <a:rPr lang="en-US" sz="1200" dirty="0" err="1"/>
              <a:t>Henschke</a:t>
            </a:r>
            <a:r>
              <a:rPr lang="en-US" sz="1200" dirty="0"/>
              <a:t>, N., Maher, C. G., </a:t>
            </a:r>
            <a:r>
              <a:rPr lang="en-US" sz="1200" dirty="0" err="1"/>
              <a:t>Refshauge</a:t>
            </a:r>
            <a:r>
              <a:rPr lang="en-US" sz="1200" dirty="0"/>
              <a:t>, K. M., Herbert, R. D., Cumming, R. G., </a:t>
            </a:r>
            <a:r>
              <a:rPr lang="en-US" sz="1200" dirty="0" err="1"/>
              <a:t>Bleasel</a:t>
            </a:r>
            <a:r>
              <a:rPr lang="en-US" sz="1200" dirty="0"/>
              <a:t>, J., ... &amp; </a:t>
            </a:r>
            <a:r>
              <a:rPr lang="en-US" sz="1200" dirty="0" err="1"/>
              <a:t>McAuley</a:t>
            </a:r>
            <a:r>
              <a:rPr lang="en-US" sz="1200" dirty="0"/>
              <a:t>, J. H. (2009). Prevalence of and screening for serious spinal pathology in patients presenting to primary care settings with acute low back pain. </a:t>
            </a:r>
            <a:r>
              <a:rPr lang="en-US" sz="1200" i="1" dirty="0"/>
              <a:t>Arthritis &amp; Rheumatism: Official Journal of the American College of Rheumatology</a:t>
            </a:r>
            <a:r>
              <a:rPr lang="en-US" sz="1200" dirty="0"/>
              <a:t>, </a:t>
            </a:r>
            <a:r>
              <a:rPr lang="en-US" sz="1200" i="1" dirty="0"/>
              <a:t>60</a:t>
            </a:r>
            <a:r>
              <a:rPr lang="en-US" sz="1200" dirty="0"/>
              <a:t>(10), 3072-3080.</a:t>
            </a:r>
          </a:p>
          <a:p>
            <a:pPr>
              <a:buFont typeface="Arial" panose="020B0604020202020204" pitchFamily="34" charset="0"/>
              <a:buChar char="•"/>
            </a:pPr>
            <a:r>
              <a:rPr lang="en-US" sz="1200" dirty="0"/>
              <a:t>Hurley J, </a:t>
            </a:r>
            <a:r>
              <a:rPr lang="en-US" sz="1200" dirty="0" err="1"/>
              <a:t>Mccreesh</a:t>
            </a:r>
            <a:r>
              <a:rPr lang="en-US" sz="1200" dirty="0"/>
              <a:t> K, O’Sullivan </a:t>
            </a:r>
            <a:r>
              <a:rPr lang="en-US" sz="1200" dirty="0" err="1"/>
              <a:t>KEffect</a:t>
            </a:r>
            <a:r>
              <a:rPr lang="en-US" sz="1200" dirty="0"/>
              <a:t> of education on non-specific neck and low back pain: A meta-analysis of randomized controlled trials: letter to the editor. Article in Manual therapy · March 2016 </a:t>
            </a:r>
          </a:p>
          <a:p>
            <a:pPr>
              <a:buFont typeface="Arial" panose="020B0604020202020204" pitchFamily="34" charset="0"/>
              <a:buChar char="•"/>
            </a:pPr>
            <a:r>
              <a:rPr lang="en-US" sz="1200" dirty="0"/>
              <a:t>Moseley L &amp; Butler D. The Journal of Pain, Vol 16, No 9 (September), 2015: pp 807-813 </a:t>
            </a:r>
          </a:p>
          <a:p>
            <a:pPr>
              <a:buFont typeface="Arial" panose="020B0604020202020204" pitchFamily="34" charset="0"/>
              <a:buChar char="•"/>
            </a:pPr>
            <a:r>
              <a:rPr lang="en-US" sz="1200" dirty="0"/>
              <a:t>Nunn N, Hayden J, Magee K. </a:t>
            </a:r>
            <a:r>
              <a:rPr lang="en-US" sz="1200" i="1" dirty="0"/>
              <a:t>Current management practices for patients presenting with low back pain to a large emergency department in Canada.</a:t>
            </a:r>
            <a:r>
              <a:rPr lang="en-US" sz="1200" dirty="0"/>
              <a:t>  BMC Musculoskeletal Disorders. 2017;18:92.</a:t>
            </a:r>
          </a:p>
          <a:p>
            <a:pPr>
              <a:buFont typeface="Arial" panose="020B0604020202020204" pitchFamily="34" charset="0"/>
              <a:buChar char="•"/>
            </a:pPr>
            <a:r>
              <a:rPr lang="en-US" sz="1200" dirty="0"/>
              <a:t>O'Keeffe, M., Hayes, A., </a:t>
            </a:r>
            <a:r>
              <a:rPr lang="en-US" sz="1200" dirty="0" err="1"/>
              <a:t>McCreesh</a:t>
            </a:r>
            <a:r>
              <a:rPr lang="en-US" sz="1200" dirty="0"/>
              <a:t>, K., </a:t>
            </a:r>
            <a:r>
              <a:rPr lang="en-US" sz="1200" dirty="0" err="1"/>
              <a:t>Purtill</a:t>
            </a:r>
            <a:r>
              <a:rPr lang="en-US" sz="1200" dirty="0"/>
              <a:t>, H., &amp; O'Sullivan, K. (2017). Are group-based and individual physiotherapy exercise </a:t>
            </a:r>
            <a:r>
              <a:rPr lang="en-US" sz="1200" dirty="0" err="1"/>
              <a:t>programmes</a:t>
            </a:r>
            <a:r>
              <a:rPr lang="en-US" sz="1200" dirty="0"/>
              <a:t> equally effective for musculoskeletal conditions? A systematic review and meta-analysis. </a:t>
            </a:r>
            <a:r>
              <a:rPr lang="en-US" sz="1200" i="1" dirty="0"/>
              <a:t>British journal of sports medicine</a:t>
            </a:r>
            <a:r>
              <a:rPr lang="en-US" sz="1200" dirty="0"/>
              <a:t>, </a:t>
            </a:r>
            <a:r>
              <a:rPr lang="en-US" sz="1200" i="1" dirty="0"/>
              <a:t>51</a:t>
            </a:r>
            <a:r>
              <a:rPr lang="en-US" sz="1200" dirty="0"/>
              <a:t>(2), 126-132.</a:t>
            </a:r>
          </a:p>
          <a:p>
            <a:pPr>
              <a:buFont typeface="Arial" panose="020B0604020202020204" pitchFamily="34" charset="0"/>
              <a:buChar char="•"/>
            </a:pPr>
            <a:r>
              <a:rPr lang="en-US" sz="1200" dirty="0"/>
              <a:t>Oliveira, C. B., Maher, C. G., Pinto, R. Z., </a:t>
            </a:r>
            <a:r>
              <a:rPr lang="en-US" sz="1200" dirty="0" err="1"/>
              <a:t>Traeger</a:t>
            </a:r>
            <a:r>
              <a:rPr lang="en-US" sz="1200" dirty="0"/>
              <a:t>, A. C., Lin, C. W. C., </a:t>
            </a:r>
            <a:r>
              <a:rPr lang="en-US" sz="1200" dirty="0" err="1"/>
              <a:t>Chenot</a:t>
            </a:r>
            <a:r>
              <a:rPr lang="en-US" sz="1200" dirty="0"/>
              <a:t>, J. F., ... &amp; </a:t>
            </a:r>
            <a:r>
              <a:rPr lang="en-US" sz="1200" dirty="0" err="1"/>
              <a:t>Koes</a:t>
            </a:r>
            <a:r>
              <a:rPr lang="en-US" sz="1200" dirty="0"/>
              <a:t>, B. W. (2018). Clinical practice guidelines for the management of non-specific low back pain in primary care: an updated overview. </a:t>
            </a:r>
            <a:r>
              <a:rPr lang="en-US" sz="1200" i="1" dirty="0"/>
              <a:t>European Spine Journal</a:t>
            </a:r>
            <a:r>
              <a:rPr lang="en-US" sz="1200" dirty="0"/>
              <a:t>, </a:t>
            </a:r>
            <a:r>
              <a:rPr lang="en-US" sz="1200" i="1" dirty="0"/>
              <a:t>27</a:t>
            </a:r>
            <a:r>
              <a:rPr lang="en-US" sz="1200" dirty="0"/>
              <a:t>, 2791-2803.</a:t>
            </a:r>
          </a:p>
          <a:p>
            <a:pPr>
              <a:buFont typeface="Arial" panose="020B0604020202020204" pitchFamily="34" charset="0"/>
              <a:buChar char="•"/>
            </a:pPr>
            <a:r>
              <a:rPr lang="en-US" sz="1200" dirty="0" err="1"/>
              <a:t>Rampersaud</a:t>
            </a:r>
            <a:r>
              <a:rPr lang="en-US" sz="1200" dirty="0"/>
              <a:t> Y, Alleyne J, Hamilton H. </a:t>
            </a:r>
            <a:r>
              <a:rPr lang="en-US" sz="1200" i="1" dirty="0"/>
              <a:t>Low Back Pain: It’s Time for a Different Approach.</a:t>
            </a:r>
            <a:r>
              <a:rPr lang="en-US" sz="1200" dirty="0"/>
              <a:t> Journal of Current Clinical Care. 2013; 6-11.</a:t>
            </a:r>
          </a:p>
          <a:p>
            <a:pPr>
              <a:buFont typeface="Arial" panose="020B0604020202020204" pitchFamily="34" charset="0"/>
              <a:buChar char="•"/>
            </a:pPr>
            <a:r>
              <a:rPr lang="en-US" sz="1200" dirty="0"/>
              <a:t>Richmond H, Hall A, Copsey B, Hansen Z, et al. </a:t>
            </a:r>
            <a:r>
              <a:rPr lang="en-US" sz="1200" i="1" dirty="0"/>
              <a:t>The effects of cognitive </a:t>
            </a:r>
            <a:r>
              <a:rPr lang="en-US" sz="1200" i="1" dirty="0" err="1"/>
              <a:t>behavioural</a:t>
            </a:r>
            <a:r>
              <a:rPr lang="en-US" sz="1200" i="1" dirty="0"/>
              <a:t> treatment for non-specific low back pain: a systematic review and meta-analysis.</a:t>
            </a:r>
            <a:r>
              <a:rPr lang="en-US" sz="1200" dirty="0"/>
              <a:t> PLOS One, 2015.</a:t>
            </a:r>
          </a:p>
        </p:txBody>
      </p:sp>
    </p:spTree>
    <p:extLst>
      <p:ext uri="{BB962C8B-B14F-4D97-AF65-F5344CB8AC3E}">
        <p14:creationId xmlns:p14="http://schemas.microsoft.com/office/powerpoint/2010/main" val="411717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panose="020B0604020202020204" pitchFamily="34" charset="0"/>
              <a:buChar char="•"/>
            </a:pPr>
            <a:r>
              <a:rPr lang="en-US" sz="1400" dirty="0"/>
              <a:t>Schenk, R., Lawrence, H., Lorenzetti, J., Marshall, W., Whelan, G., &amp; Zeiss, R. (2016). The relationship between Quebec Task Force Classification and outcome in patients with low back pain treated through mechanical diagnosis and therapy. </a:t>
            </a:r>
            <a:r>
              <a:rPr lang="en-US" sz="1400" i="1" dirty="0"/>
              <a:t>Journal of Manual &amp; Manipulative Therapy</a:t>
            </a:r>
            <a:r>
              <a:rPr lang="en-US" sz="1400" dirty="0"/>
              <a:t>, </a:t>
            </a:r>
            <a:r>
              <a:rPr lang="en-US" sz="1400" i="1" dirty="0"/>
              <a:t>24</a:t>
            </a:r>
            <a:r>
              <a:rPr lang="en-US" sz="1400" dirty="0"/>
              <a:t>(1), 21-25.</a:t>
            </a:r>
          </a:p>
          <a:p>
            <a:pPr>
              <a:buFont typeface="Arial" panose="020B0604020202020204" pitchFamily="34" charset="0"/>
              <a:buChar char="•"/>
            </a:pPr>
            <a:r>
              <a:rPr lang="en-US" sz="1400" dirty="0"/>
              <a:t>Toward Optimized Practice. Guidelines for the Evidence Informed Primary Care Management of Low Back Pain 2</a:t>
            </a:r>
            <a:r>
              <a:rPr lang="en-US" sz="1400" baseline="30000" dirty="0"/>
              <a:t>nd</a:t>
            </a:r>
            <a:r>
              <a:rPr lang="en-US" sz="1400" dirty="0"/>
              <a:t> Edition. Accessed at www.topalbertadoctors.org</a:t>
            </a:r>
          </a:p>
          <a:p>
            <a:pPr>
              <a:buFont typeface="Arial" panose="020B0604020202020204" pitchFamily="34" charset="0"/>
              <a:buChar char="•"/>
            </a:pPr>
            <a:r>
              <a:rPr lang="en-US" sz="1400" dirty="0" err="1"/>
              <a:t>Traeger</a:t>
            </a:r>
            <a:r>
              <a:rPr lang="en-US" sz="1400" dirty="0"/>
              <a:t>, A. C., </a:t>
            </a:r>
            <a:r>
              <a:rPr lang="en-US" sz="1400" dirty="0" err="1"/>
              <a:t>Huebscher</a:t>
            </a:r>
            <a:r>
              <a:rPr lang="en-US" sz="1400" dirty="0"/>
              <a:t>, M., </a:t>
            </a:r>
            <a:r>
              <a:rPr lang="en-US" sz="1400" dirty="0" err="1"/>
              <a:t>Henschke</a:t>
            </a:r>
            <a:r>
              <a:rPr lang="en-US" sz="1400" dirty="0"/>
              <a:t>, N., Moseley, G. L., Lee, H., &amp; </a:t>
            </a:r>
            <a:r>
              <a:rPr lang="en-US" sz="1400" dirty="0" err="1"/>
              <a:t>McAuley</a:t>
            </a:r>
            <a:r>
              <a:rPr lang="en-US" sz="1400" dirty="0"/>
              <a:t>, J. H. (2015). Effect of primary care–based education on reassurance in patients with acute low back pain: systematic review and meta-analysis. </a:t>
            </a:r>
            <a:r>
              <a:rPr lang="en-US" sz="1400" i="1" dirty="0"/>
              <a:t>JAMA internal medicine</a:t>
            </a:r>
            <a:r>
              <a:rPr lang="en-US" sz="1400" dirty="0"/>
              <a:t>, </a:t>
            </a:r>
            <a:r>
              <a:rPr lang="en-US" sz="1400" i="1" dirty="0"/>
              <a:t>175</a:t>
            </a:r>
            <a:r>
              <a:rPr lang="en-US" sz="1400" dirty="0"/>
              <a:t>(5), 733-743.</a:t>
            </a:r>
          </a:p>
          <a:p>
            <a:endParaRPr lang="en-US" dirty="0"/>
          </a:p>
        </p:txBody>
      </p:sp>
      <p:sp>
        <p:nvSpPr>
          <p:cNvPr id="3" name="Title 2"/>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77759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1" y="319088"/>
            <a:ext cx="8837083" cy="975456"/>
          </a:xfrm>
        </p:spPr>
        <p:txBody>
          <a:bodyPr/>
          <a:lstStyle/>
          <a:p>
            <a:r>
              <a:rPr lang="en-US" dirty="0"/>
              <a:t>Question 1 </a:t>
            </a:r>
            <a:br>
              <a:rPr lang="en-US" u="sng" dirty="0"/>
            </a:br>
            <a:r>
              <a:rPr lang="en-US" dirty="0"/>
              <a:t>Back vs Leg Dominant </a:t>
            </a:r>
          </a:p>
        </p:txBody>
      </p:sp>
      <p:sp>
        <p:nvSpPr>
          <p:cNvPr id="3" name="Content Placeholder 2"/>
          <p:cNvSpPr>
            <a:spLocks noGrp="1"/>
          </p:cNvSpPr>
          <p:nvPr>
            <p:ph idx="1"/>
          </p:nvPr>
        </p:nvSpPr>
        <p:spPr>
          <a:xfrm>
            <a:off x="863600" y="1825625"/>
            <a:ext cx="8398933" cy="4351338"/>
          </a:xfrm>
        </p:spPr>
        <p:txBody>
          <a:bodyPr>
            <a:normAutofit fontScale="62500" lnSpcReduction="20000"/>
          </a:bodyPr>
          <a:lstStyle/>
          <a:p>
            <a:pPr marL="0" indent="0">
              <a:buNone/>
            </a:pPr>
            <a:endParaRPr lang="en-US" b="1" dirty="0"/>
          </a:p>
          <a:p>
            <a:pPr marL="0" indent="0">
              <a:buNone/>
            </a:pPr>
            <a:endParaRPr lang="en-US" b="1" dirty="0"/>
          </a:p>
          <a:p>
            <a:pPr marL="0" indent="0">
              <a:buNone/>
            </a:pPr>
            <a:endParaRPr lang="en-US" b="1" dirty="0"/>
          </a:p>
          <a:p>
            <a:pPr marL="0" indent="0">
              <a:buNone/>
            </a:pPr>
            <a:r>
              <a:rPr lang="en-US" b="1" dirty="0"/>
              <a:t>Back pain- </a:t>
            </a:r>
            <a:r>
              <a:rPr lang="en-US" dirty="0"/>
              <a:t>low back, buttocks, gluteal fold, groin or lateral aspect of hips</a:t>
            </a:r>
          </a:p>
          <a:p>
            <a:pPr marL="0" indent="0">
              <a:buNone/>
            </a:pPr>
            <a:endParaRPr lang="en-US" dirty="0"/>
          </a:p>
          <a:p>
            <a:pPr marL="0" indent="0">
              <a:buNone/>
            </a:pPr>
            <a:r>
              <a:rPr lang="en-US" b="1" dirty="0"/>
              <a:t>Leg pain- </a:t>
            </a:r>
            <a:r>
              <a:rPr lang="en-US" dirty="0"/>
              <a:t>below the gluteal fold, to the thigh, calf or foot</a:t>
            </a:r>
          </a:p>
          <a:p>
            <a:endParaRPr lang="en-US" dirty="0"/>
          </a:p>
          <a:p>
            <a:pPr marL="0" indent="0">
              <a:buNone/>
            </a:pPr>
            <a:endParaRPr lang="en-US" dirty="0"/>
          </a:p>
          <a:p>
            <a:pPr marL="0" indent="0">
              <a:buNone/>
            </a:pPr>
            <a:r>
              <a:rPr lang="en-US" sz="4200" b="1" dirty="0"/>
              <a:t>“Where is your pain the worst?”</a:t>
            </a:r>
          </a:p>
          <a:p>
            <a:pPr marL="0" indent="0">
              <a:buNone/>
            </a:pPr>
            <a:endParaRPr lang="en-US" sz="4200" dirty="0"/>
          </a:p>
          <a:p>
            <a:pPr marL="0" indent="0">
              <a:buNone/>
            </a:pPr>
            <a:r>
              <a:rPr lang="en-US" sz="4200" b="1" dirty="0"/>
              <a:t> “If I could take away one pain, what would it be?”</a:t>
            </a:r>
          </a:p>
          <a:p>
            <a:pPr algn="ctr"/>
            <a:endParaRPr lang="en-US" b="1" dirty="0"/>
          </a:p>
          <a:p>
            <a:endParaRPr lang="en-US" b="1" dirty="0"/>
          </a:p>
          <a:p>
            <a:endParaRPr lang="en-US" dirty="0"/>
          </a:p>
        </p:txBody>
      </p:sp>
      <p:pic>
        <p:nvPicPr>
          <p:cNvPr id="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33556" t="16827" r="36399" b="69392"/>
          <a:stretch/>
        </p:blipFill>
        <p:spPr>
          <a:xfrm>
            <a:off x="2554013" y="1401378"/>
            <a:ext cx="5247235" cy="1349221"/>
          </a:xfrm>
          <a:prstGeom prst="rect">
            <a:avLst/>
          </a:prstGeom>
        </p:spPr>
      </p:pic>
    </p:spTree>
    <p:extLst>
      <p:ext uri="{BB962C8B-B14F-4D97-AF65-F5344CB8AC3E}">
        <p14:creationId xmlns:p14="http://schemas.microsoft.com/office/powerpoint/2010/main" val="1924298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UN Spine Program">
  <a:themeElements>
    <a:clrScheme name="">
      <a:dk1>
        <a:srgbClr val="000000"/>
      </a:dk1>
      <a:lt1>
        <a:srgbClr val="FFFFFF"/>
      </a:lt1>
      <a:dk2>
        <a:srgbClr val="00279F"/>
      </a:dk2>
      <a:lt2>
        <a:srgbClr val="FAFD00"/>
      </a:lt2>
      <a:accent1>
        <a:srgbClr val="07EAFB"/>
      </a:accent1>
      <a:accent2>
        <a:srgbClr val="FF0000"/>
      </a:accent2>
      <a:accent3>
        <a:srgbClr val="AAACCD"/>
      </a:accent3>
      <a:accent4>
        <a:srgbClr val="DADADA"/>
      </a:accent4>
      <a:accent5>
        <a:srgbClr val="AAF3FD"/>
      </a:accent5>
      <a:accent6>
        <a:srgbClr val="E70000"/>
      </a:accent6>
      <a:hlink>
        <a:srgbClr val="00FF00"/>
      </a:hlink>
      <a:folHlink>
        <a:srgbClr val="CF0E30"/>
      </a:folHlink>
    </a:clrScheme>
    <a:fontScheme name="MUN Spine Progr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UN Spine Progra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UN Spine Progra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UN Spine Progra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UN Spine Progra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UN Spine Progra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UN Spine Progra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UN Spine Progra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f9298b-f42e-46ca-9513-a19404267d11">
      <Terms xmlns="http://schemas.microsoft.com/office/infopath/2007/PartnerControls"/>
    </lcf76f155ced4ddcb4097134ff3c332f>
    <TaxCatchAll xmlns="444655b9-a263-43c3-b81a-26b364997a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D77A79D1F671458A3CE2B2CF399FC7" ma:contentTypeVersion="12" ma:contentTypeDescription="Create a new document." ma:contentTypeScope="" ma:versionID="ea85e2d7544a34d729e4aed655c8662a">
  <xsd:schema xmlns:xsd="http://www.w3.org/2001/XMLSchema" xmlns:xs="http://www.w3.org/2001/XMLSchema" xmlns:p="http://schemas.microsoft.com/office/2006/metadata/properties" xmlns:ns2="50f9298b-f42e-46ca-9513-a19404267d11" xmlns:ns3="444655b9-a263-43c3-b81a-26b364997aa7" targetNamespace="http://schemas.microsoft.com/office/2006/metadata/properties" ma:root="true" ma:fieldsID="91b93e6cf4750b7a5b2f39b574d86861" ns2:_="" ns3:_="">
    <xsd:import namespace="50f9298b-f42e-46ca-9513-a19404267d11"/>
    <xsd:import namespace="444655b9-a263-43c3-b81a-26b364997a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9298b-f42e-46ca-9513-a19404267d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f5bff11-a53c-4417-9337-768f206fe0b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4655b9-a263-43c3-b81a-26b364997a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099c9bf-a433-4801-b584-aeedee437e00}" ma:internalName="TaxCatchAll" ma:showField="CatchAllData" ma:web="444655b9-a263-43c3-b81a-26b364997a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E4822-87AF-408D-9740-0786D78FA121}">
  <ds:schemaRefs>
    <ds:schemaRef ds:uri="http://schemas.microsoft.com/sharepoint/v3/contenttype/forms"/>
  </ds:schemaRefs>
</ds:datastoreItem>
</file>

<file path=customXml/itemProps2.xml><?xml version="1.0" encoding="utf-8"?>
<ds:datastoreItem xmlns:ds="http://schemas.openxmlformats.org/officeDocument/2006/customXml" ds:itemID="{A1CDF699-1629-410E-8CA0-B77978CF0AD5}">
  <ds:schemaRefs>
    <ds:schemaRef ds:uri="444655b9-a263-43c3-b81a-26b364997aa7"/>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50f9298b-f42e-46ca-9513-a19404267d11"/>
    <ds:schemaRef ds:uri="http://www.w3.org/XML/1998/namespace"/>
    <ds:schemaRef ds:uri="http://purl.org/dc/dcmitype/"/>
  </ds:schemaRefs>
</ds:datastoreItem>
</file>

<file path=customXml/itemProps3.xml><?xml version="1.0" encoding="utf-8"?>
<ds:datastoreItem xmlns:ds="http://schemas.openxmlformats.org/officeDocument/2006/customXml" ds:itemID="{F5864762-C83E-40CA-9C00-6F46809855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f9298b-f42e-46ca-9513-a19404267d11"/>
    <ds:schemaRef ds:uri="444655b9-a263-43c3-b81a-26b364997a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1270</TotalTime>
  <Words>4847</Words>
  <Application>Microsoft Office PowerPoint</Application>
  <PresentationFormat>Widescreen</PresentationFormat>
  <Paragraphs>639</Paragraphs>
  <Slides>84</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84</vt:i4>
      </vt:variant>
    </vt:vector>
  </HeadingPairs>
  <TitlesOfParts>
    <vt:vector size="90" baseType="lpstr">
      <vt:lpstr>Arial</vt:lpstr>
      <vt:lpstr>Calibri</vt:lpstr>
      <vt:lpstr>Monotype Sorts</vt:lpstr>
      <vt:lpstr>Wingdings</vt:lpstr>
      <vt:lpstr>Office Theme</vt:lpstr>
      <vt:lpstr>MUN Spine Program</vt:lpstr>
      <vt:lpstr>PowerPoint Presentation</vt:lpstr>
      <vt:lpstr>Agenda:</vt:lpstr>
      <vt:lpstr>PowerPoint Presentation</vt:lpstr>
      <vt:lpstr>Presenters and Organizers</vt:lpstr>
      <vt:lpstr>Low Back Pain - Causes</vt:lpstr>
      <vt:lpstr>A Different Approach</vt:lpstr>
      <vt:lpstr>CORE Pathway</vt:lpstr>
      <vt:lpstr>Section A: Subjective History</vt:lpstr>
      <vt:lpstr>Question 1  Back vs Leg Dominant </vt:lpstr>
      <vt:lpstr>Question 2  Constant vs Intermittent</vt:lpstr>
      <vt:lpstr>Question 3  Aggravating &amp; Relieving Positions/ Movements</vt:lpstr>
      <vt:lpstr>Question 4  Yellow Flag Screen</vt:lpstr>
      <vt:lpstr>Question 5  Red Flag Screen</vt:lpstr>
      <vt:lpstr>Question 6 Systemic Inflammatory Arthritis Screen </vt:lpstr>
      <vt:lpstr>Other Questions </vt:lpstr>
      <vt:lpstr>Section B Physical Exam</vt:lpstr>
      <vt:lpstr>Section C: Initial Management</vt:lpstr>
      <vt:lpstr>Pattern 1</vt:lpstr>
      <vt:lpstr>Positions of Ease </vt:lpstr>
      <vt:lpstr>Positions of Ease</vt:lpstr>
      <vt:lpstr>Pattern 2</vt:lpstr>
      <vt:lpstr>Pattern 3</vt:lpstr>
      <vt:lpstr>Pattern 4</vt:lpstr>
      <vt:lpstr>Non-mechanical</vt:lpstr>
      <vt:lpstr>Management of Mechanical LBP </vt:lpstr>
      <vt:lpstr>Additional Education and Advice</vt:lpstr>
      <vt:lpstr>Case Studies</vt:lpstr>
      <vt:lpstr> Low Back Pain Workshop </vt:lpstr>
      <vt:lpstr>Disclosure Statement</vt:lpstr>
      <vt:lpstr>Acute Low Back Pain</vt:lpstr>
      <vt:lpstr>“I’ve thrown My back out”</vt:lpstr>
      <vt:lpstr>PowerPoint Presentation</vt:lpstr>
      <vt:lpstr>PowerPoint Presentation</vt:lpstr>
      <vt:lpstr>Introduction</vt:lpstr>
      <vt:lpstr>Epidemiology</vt:lpstr>
      <vt:lpstr>Anatomy</vt:lpstr>
      <vt:lpstr>PowerPoint Presentation</vt:lpstr>
      <vt:lpstr>Etiology</vt:lpstr>
      <vt:lpstr>Vascular</vt:lpstr>
      <vt:lpstr>Viscerogenic</vt:lpstr>
      <vt:lpstr>Spondylogenic</vt:lpstr>
      <vt:lpstr>Assessment</vt:lpstr>
      <vt:lpstr>Assessment</vt:lpstr>
      <vt:lpstr>Physical exam</vt:lpstr>
      <vt:lpstr>Red Flags</vt:lpstr>
      <vt:lpstr>Observation/Back Exam</vt:lpstr>
      <vt:lpstr>BACK PAIN</vt:lpstr>
      <vt:lpstr>Investigation</vt:lpstr>
      <vt:lpstr>Treatment</vt:lpstr>
      <vt:lpstr>Acute Low Back Pain</vt:lpstr>
      <vt:lpstr>Follow – Up</vt:lpstr>
      <vt:lpstr>Sub Acute Low Back Pain</vt:lpstr>
      <vt:lpstr>Sub Acute Sciatica</vt:lpstr>
      <vt:lpstr>Further Investigation</vt:lpstr>
      <vt:lpstr>Treatment after 3 Months no “red flags”</vt:lpstr>
      <vt:lpstr>Chronic Back Pain Why Surgery Can’t Fix It</vt:lpstr>
      <vt:lpstr>Chronic Back Pain Why Surgery Can’t Fix It</vt:lpstr>
      <vt:lpstr>Chronic Back Pain Why Surgery Can’t Fix It</vt:lpstr>
      <vt:lpstr>Chronic Low Back Pain</vt:lpstr>
      <vt:lpstr>Back pain What I can Fix</vt:lpstr>
      <vt:lpstr>Kyphoplasty</vt:lpstr>
      <vt:lpstr>Kyphoplasty</vt:lpstr>
      <vt:lpstr>Leg Pain</vt:lpstr>
      <vt:lpstr>Leg Pain Disc Protrusion</vt:lpstr>
      <vt:lpstr>Leg Pain Disc Protrusion</vt:lpstr>
      <vt:lpstr>Leg Pain Disc Protrusion</vt:lpstr>
      <vt:lpstr>Leg Pain Spinal Stenosis</vt:lpstr>
      <vt:lpstr>Leg Pain Spinal Stenosis</vt:lpstr>
      <vt:lpstr>Leg Pain Spinal Stenosis pathology</vt:lpstr>
      <vt:lpstr>Leg Pain Spinal Stenosis</vt:lpstr>
      <vt:lpstr> Leg Pain Spinal Stenosis</vt:lpstr>
      <vt:lpstr>Leg Pain Spinal Stenosis Treatment</vt:lpstr>
      <vt:lpstr>Summary</vt:lpstr>
      <vt:lpstr>Any Questions?</vt:lpstr>
      <vt:lpstr>Section D: Referrals</vt:lpstr>
      <vt:lpstr>Diagnostic Imaging</vt:lpstr>
      <vt:lpstr>Conservative Management Therapies</vt:lpstr>
      <vt:lpstr>Current City Hospital LBP Pathway</vt:lpstr>
      <vt:lpstr>Resources (See QR Code Handout) </vt:lpstr>
      <vt:lpstr>Thank-You </vt:lpstr>
      <vt:lpstr>Evaluation</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Harrington</dc:creator>
  <cp:lastModifiedBy>Matthew Carroll</cp:lastModifiedBy>
  <cp:revision>89</cp:revision>
  <cp:lastPrinted>2023-06-12T21:50:38Z</cp:lastPrinted>
  <dcterms:created xsi:type="dcterms:W3CDTF">2023-06-06T16:40:51Z</dcterms:created>
  <dcterms:modified xsi:type="dcterms:W3CDTF">2023-06-15T15:19:30Z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0x0101007ED77A79D1F671458A3CE2B2CF399FC7</vt:lpwstr>
  </property>
</Properties>
</file>